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429" r:id="rId4"/>
    <p:sldId id="303" r:id="rId5"/>
    <p:sldId id="417" r:id="rId6"/>
    <p:sldId id="409" r:id="rId7"/>
    <p:sldId id="434" r:id="rId8"/>
    <p:sldId id="418" r:id="rId9"/>
    <p:sldId id="430" r:id="rId10"/>
    <p:sldId id="419" r:id="rId11"/>
    <p:sldId id="437" r:id="rId12"/>
    <p:sldId id="432" r:id="rId13"/>
    <p:sldId id="410" r:id="rId14"/>
    <p:sldId id="420" r:id="rId15"/>
    <p:sldId id="439" r:id="rId16"/>
    <p:sldId id="438" r:id="rId17"/>
    <p:sldId id="421" r:id="rId18"/>
    <p:sldId id="436" r:id="rId19"/>
    <p:sldId id="416" r:id="rId20"/>
    <p:sldId id="422" r:id="rId21"/>
    <p:sldId id="415" r:id="rId22"/>
    <p:sldId id="423" r:id="rId23"/>
    <p:sldId id="435" r:id="rId24"/>
    <p:sldId id="426" r:id="rId25"/>
    <p:sldId id="433" r:id="rId26"/>
    <p:sldId id="427" r:id="rId27"/>
  </p:sldIdLst>
  <p:sldSz cx="9144000" cy="6858000" type="screen4x3"/>
  <p:notesSz cx="7086600" cy="9296400"/>
  <p:custDataLst>
    <p:tags r:id="rId30"/>
  </p:custDataLst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pos="2880">
          <p15:clr>
            <a:srgbClr val="A4A3A4"/>
          </p15:clr>
        </p15:guide>
        <p15:guide id="5" pos="624">
          <p15:clr>
            <a:srgbClr val="A4A3A4"/>
          </p15:clr>
        </p15:guide>
        <p15:guide id="6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D0"/>
    <a:srgbClr val="EDD456"/>
    <a:srgbClr val="FFF2AE"/>
    <a:srgbClr val="FEE8EA"/>
    <a:srgbClr val="E2F4FE"/>
    <a:srgbClr val="F29699"/>
    <a:srgbClr val="F8C4C5"/>
    <a:srgbClr val="B8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1208" y="44"/>
      </p:cViewPr>
      <p:guideLst>
        <p:guide orient="horz" pos="2160"/>
        <p:guide orient="horz" pos="864"/>
        <p:guide orient="horz" pos="3744"/>
        <p:guide pos="2880"/>
        <p:guide pos="62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96" y="-114"/>
      </p:cViewPr>
      <p:guideLst>
        <p:guide orient="horz" pos="2928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6C215-D141-441D-9882-89ABA2B5EAF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34B2CE90-DD78-48EF-B509-B05D369A5084}">
      <dgm:prSet phldrT="[Text]"/>
      <dgm:spPr/>
      <dgm:t>
        <a:bodyPr/>
        <a:lstStyle/>
        <a:p>
          <a:r>
            <a:rPr lang="en-US" u="sng" dirty="0"/>
            <a:t>Exploration</a:t>
          </a:r>
          <a:endParaRPr lang="en-CA" u="sng" dirty="0"/>
        </a:p>
      </dgm:t>
    </dgm:pt>
    <dgm:pt modelId="{64F0F349-CEBA-4C5E-99B8-D09BBB9D47FB}" type="parTrans" cxnId="{0038C389-C0EE-4E5B-A94F-DD3C9C09150D}">
      <dgm:prSet/>
      <dgm:spPr/>
      <dgm:t>
        <a:bodyPr/>
        <a:lstStyle/>
        <a:p>
          <a:endParaRPr lang="en-CA"/>
        </a:p>
      </dgm:t>
    </dgm:pt>
    <dgm:pt modelId="{4FED8CD2-1E53-46F8-8576-7ADFF81690E6}" type="sibTrans" cxnId="{0038C389-C0EE-4E5B-A94F-DD3C9C09150D}">
      <dgm:prSet/>
      <dgm:spPr/>
      <dgm:t>
        <a:bodyPr/>
        <a:lstStyle/>
        <a:p>
          <a:endParaRPr lang="en-CA"/>
        </a:p>
      </dgm:t>
    </dgm:pt>
    <dgm:pt modelId="{F955A987-F68A-42ED-95BE-4B29E729E655}">
      <dgm:prSet phldrT="[Text]"/>
      <dgm:spPr/>
      <dgm:t>
        <a:bodyPr/>
        <a:lstStyle/>
        <a:p>
          <a:r>
            <a:rPr lang="en-US" u="sng" dirty="0"/>
            <a:t>Colonization</a:t>
          </a:r>
          <a:endParaRPr lang="en-CA" u="sng" dirty="0"/>
        </a:p>
      </dgm:t>
    </dgm:pt>
    <dgm:pt modelId="{B814F801-F078-4229-9721-B75C277A3B9A}" type="parTrans" cxnId="{3D2DF3A5-92DE-4197-82F8-66F202E49785}">
      <dgm:prSet/>
      <dgm:spPr/>
      <dgm:t>
        <a:bodyPr/>
        <a:lstStyle/>
        <a:p>
          <a:endParaRPr lang="en-CA"/>
        </a:p>
      </dgm:t>
    </dgm:pt>
    <dgm:pt modelId="{AB4DFE82-EA36-4007-B29E-5A137455008D}" type="sibTrans" cxnId="{3D2DF3A5-92DE-4197-82F8-66F202E49785}">
      <dgm:prSet/>
      <dgm:spPr/>
      <dgm:t>
        <a:bodyPr/>
        <a:lstStyle/>
        <a:p>
          <a:endParaRPr lang="en-CA"/>
        </a:p>
      </dgm:t>
    </dgm:pt>
    <dgm:pt modelId="{EAB46D3A-6549-44FD-8B74-370E676BAA4A}">
      <dgm:prSet phldrT="[Text]"/>
      <dgm:spPr/>
      <dgm:t>
        <a:bodyPr/>
        <a:lstStyle/>
        <a:p>
          <a:r>
            <a:rPr lang="en-US" u="sng" dirty="0"/>
            <a:t>Columbian Exchange</a:t>
          </a:r>
          <a:endParaRPr lang="en-CA" u="sng" dirty="0"/>
        </a:p>
      </dgm:t>
    </dgm:pt>
    <dgm:pt modelId="{64AE745C-C19D-4276-965E-5D7F1ABF5F93}" type="parTrans" cxnId="{506EBE88-4873-4B69-8A5D-7C72F42AC3F0}">
      <dgm:prSet/>
      <dgm:spPr/>
      <dgm:t>
        <a:bodyPr/>
        <a:lstStyle/>
        <a:p>
          <a:endParaRPr lang="en-CA"/>
        </a:p>
      </dgm:t>
    </dgm:pt>
    <dgm:pt modelId="{58D48A18-69FF-4872-B21B-B0D2154500E4}" type="sibTrans" cxnId="{506EBE88-4873-4B69-8A5D-7C72F42AC3F0}">
      <dgm:prSet/>
      <dgm:spPr/>
      <dgm:t>
        <a:bodyPr/>
        <a:lstStyle/>
        <a:p>
          <a:endParaRPr lang="en-CA"/>
        </a:p>
      </dgm:t>
    </dgm:pt>
    <dgm:pt modelId="{44B3FB92-CF36-47ED-884C-5467F980105B}">
      <dgm:prSet phldrT="[Text]"/>
      <dgm:spPr/>
      <dgm:t>
        <a:bodyPr/>
        <a:lstStyle/>
        <a:p>
          <a:r>
            <a:rPr lang="en-US" u="sng" dirty="0"/>
            <a:t>New Economic Systems</a:t>
          </a:r>
        </a:p>
      </dgm:t>
    </dgm:pt>
    <dgm:pt modelId="{8EEEA833-9FD2-4EBC-8660-00463E2CEDC6}" type="parTrans" cxnId="{2B7E7C86-4463-4107-827E-562AF638B33D}">
      <dgm:prSet/>
      <dgm:spPr/>
      <dgm:t>
        <a:bodyPr/>
        <a:lstStyle/>
        <a:p>
          <a:endParaRPr lang="en-CA"/>
        </a:p>
      </dgm:t>
    </dgm:pt>
    <dgm:pt modelId="{6C4B2815-25F9-47BA-97ED-84E2262BE1AA}" type="sibTrans" cxnId="{2B7E7C86-4463-4107-827E-562AF638B33D}">
      <dgm:prSet/>
      <dgm:spPr/>
      <dgm:t>
        <a:bodyPr/>
        <a:lstStyle/>
        <a:p>
          <a:endParaRPr lang="en-CA"/>
        </a:p>
      </dgm:t>
    </dgm:pt>
    <dgm:pt modelId="{D1E976B8-744C-4BD9-A2B8-D7FECAAF7DF5}">
      <dgm:prSet phldrT="[Text]"/>
      <dgm:spPr/>
      <dgm:t>
        <a:bodyPr/>
        <a:lstStyle/>
        <a:p>
          <a:r>
            <a:rPr lang="en-US" u="sng" dirty="0"/>
            <a:t>Atlantic Slave Trade</a:t>
          </a:r>
          <a:endParaRPr lang="en-CA" u="sng" dirty="0"/>
        </a:p>
      </dgm:t>
    </dgm:pt>
    <dgm:pt modelId="{16C6DC8D-DC2B-4D72-9675-0AD3470F009D}" type="parTrans" cxnId="{26E1CBD8-BF11-47DD-900B-C1034E940502}">
      <dgm:prSet/>
      <dgm:spPr/>
      <dgm:t>
        <a:bodyPr/>
        <a:lstStyle/>
        <a:p>
          <a:endParaRPr lang="en-CA"/>
        </a:p>
      </dgm:t>
    </dgm:pt>
    <dgm:pt modelId="{7055DB42-A0D6-4D79-BEAD-41FCBFE051F5}" type="sibTrans" cxnId="{26E1CBD8-BF11-47DD-900B-C1034E940502}">
      <dgm:prSet/>
      <dgm:spPr/>
      <dgm:t>
        <a:bodyPr/>
        <a:lstStyle/>
        <a:p>
          <a:endParaRPr lang="en-CA"/>
        </a:p>
      </dgm:t>
    </dgm:pt>
    <dgm:pt modelId="{D3947F1E-F00E-47C7-B2BB-B9438828B995}" type="pres">
      <dgm:prSet presAssocID="{AE36C215-D141-441D-9882-89ABA2B5EA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4A01C8-5586-4F95-97C3-1168E5519C83}" type="pres">
      <dgm:prSet presAssocID="{34B2CE90-DD78-48EF-B509-B05D369A5084}" presName="hierRoot1" presStyleCnt="0"/>
      <dgm:spPr/>
    </dgm:pt>
    <dgm:pt modelId="{7C031C1A-FF9B-4F24-B798-AE48E462A6AF}" type="pres">
      <dgm:prSet presAssocID="{34B2CE90-DD78-48EF-B509-B05D369A5084}" presName="composite" presStyleCnt="0"/>
      <dgm:spPr/>
    </dgm:pt>
    <dgm:pt modelId="{4AE89550-F0ED-4E08-957E-A16EFD2091C0}" type="pres">
      <dgm:prSet presAssocID="{34B2CE90-DD78-48EF-B509-B05D369A5084}" presName="background" presStyleLbl="node0" presStyleIdx="0" presStyleCnt="1"/>
      <dgm:spPr/>
    </dgm:pt>
    <dgm:pt modelId="{00DCC7B1-0469-4C6C-9468-E7F859A8740C}" type="pres">
      <dgm:prSet presAssocID="{34B2CE90-DD78-48EF-B509-B05D369A5084}" presName="text" presStyleLbl="fgAcc0" presStyleIdx="0" presStyleCnt="1" custLinFactNeighborX="403" custLinFactNeighborY="4895">
        <dgm:presLayoutVars>
          <dgm:chPref val="3"/>
        </dgm:presLayoutVars>
      </dgm:prSet>
      <dgm:spPr/>
    </dgm:pt>
    <dgm:pt modelId="{46B06268-06DB-43F0-943B-4EFB826AE5F4}" type="pres">
      <dgm:prSet presAssocID="{34B2CE90-DD78-48EF-B509-B05D369A5084}" presName="hierChild2" presStyleCnt="0"/>
      <dgm:spPr/>
    </dgm:pt>
    <dgm:pt modelId="{DE9914B0-59FF-4B82-8991-5647EB7A4132}" type="pres">
      <dgm:prSet presAssocID="{B814F801-F078-4229-9721-B75C277A3B9A}" presName="Name10" presStyleLbl="parChTrans1D2" presStyleIdx="0" presStyleCnt="1"/>
      <dgm:spPr/>
    </dgm:pt>
    <dgm:pt modelId="{420B4B2C-EDD3-45A2-AABF-6C93C0D0ACC8}" type="pres">
      <dgm:prSet presAssocID="{F955A987-F68A-42ED-95BE-4B29E729E655}" presName="hierRoot2" presStyleCnt="0"/>
      <dgm:spPr/>
    </dgm:pt>
    <dgm:pt modelId="{A148A4C3-7F5D-4DA6-B17F-AC6E536B062C}" type="pres">
      <dgm:prSet presAssocID="{F955A987-F68A-42ED-95BE-4B29E729E655}" presName="composite2" presStyleCnt="0"/>
      <dgm:spPr/>
    </dgm:pt>
    <dgm:pt modelId="{6BF2C1B3-6B6A-4C7D-9357-AA22652A9714}" type="pres">
      <dgm:prSet presAssocID="{F955A987-F68A-42ED-95BE-4B29E729E655}" presName="background2" presStyleLbl="node2" presStyleIdx="0" presStyleCnt="1"/>
      <dgm:spPr/>
    </dgm:pt>
    <dgm:pt modelId="{7FDB0E19-5C84-4338-9330-B1C1318BC26C}" type="pres">
      <dgm:prSet presAssocID="{F955A987-F68A-42ED-95BE-4B29E729E655}" presName="text2" presStyleLbl="fgAcc2" presStyleIdx="0" presStyleCnt="1">
        <dgm:presLayoutVars>
          <dgm:chPref val="3"/>
        </dgm:presLayoutVars>
      </dgm:prSet>
      <dgm:spPr/>
    </dgm:pt>
    <dgm:pt modelId="{C7F96FC6-C3D2-406E-ACAE-2D16066756D6}" type="pres">
      <dgm:prSet presAssocID="{F955A987-F68A-42ED-95BE-4B29E729E655}" presName="hierChild3" presStyleCnt="0"/>
      <dgm:spPr/>
    </dgm:pt>
    <dgm:pt modelId="{203D8E4D-0744-417A-B33F-19A7A52325F1}" type="pres">
      <dgm:prSet presAssocID="{64AE745C-C19D-4276-965E-5D7F1ABF5F93}" presName="Name17" presStyleLbl="parChTrans1D3" presStyleIdx="0" presStyleCnt="3"/>
      <dgm:spPr/>
    </dgm:pt>
    <dgm:pt modelId="{DA62E39D-54AA-4416-8516-BFE37FED0ABD}" type="pres">
      <dgm:prSet presAssocID="{EAB46D3A-6549-44FD-8B74-370E676BAA4A}" presName="hierRoot3" presStyleCnt="0"/>
      <dgm:spPr/>
    </dgm:pt>
    <dgm:pt modelId="{402BDEEE-B59E-47DD-917E-91414C3824EF}" type="pres">
      <dgm:prSet presAssocID="{EAB46D3A-6549-44FD-8B74-370E676BAA4A}" presName="composite3" presStyleCnt="0"/>
      <dgm:spPr/>
    </dgm:pt>
    <dgm:pt modelId="{D01C079D-86B9-4587-AEA1-0A0A6F53190F}" type="pres">
      <dgm:prSet presAssocID="{EAB46D3A-6549-44FD-8B74-370E676BAA4A}" presName="background3" presStyleLbl="node3" presStyleIdx="0" presStyleCnt="3"/>
      <dgm:spPr/>
    </dgm:pt>
    <dgm:pt modelId="{AFAF1DAE-66B1-4BC3-B460-032CC34E5242}" type="pres">
      <dgm:prSet presAssocID="{EAB46D3A-6549-44FD-8B74-370E676BAA4A}" presName="text3" presStyleLbl="fgAcc3" presStyleIdx="0" presStyleCnt="3">
        <dgm:presLayoutVars>
          <dgm:chPref val="3"/>
        </dgm:presLayoutVars>
      </dgm:prSet>
      <dgm:spPr/>
    </dgm:pt>
    <dgm:pt modelId="{C758D58A-E5AF-4460-82E5-FBAD3EB4EDE4}" type="pres">
      <dgm:prSet presAssocID="{EAB46D3A-6549-44FD-8B74-370E676BAA4A}" presName="hierChild4" presStyleCnt="0"/>
      <dgm:spPr/>
    </dgm:pt>
    <dgm:pt modelId="{B37472A1-1FA1-45B7-A89D-8A6D2037C80E}" type="pres">
      <dgm:prSet presAssocID="{8EEEA833-9FD2-4EBC-8660-00463E2CEDC6}" presName="Name17" presStyleLbl="parChTrans1D3" presStyleIdx="1" presStyleCnt="3"/>
      <dgm:spPr/>
    </dgm:pt>
    <dgm:pt modelId="{55A982CD-7EA1-4D0F-B6E1-2EE7F0858E8F}" type="pres">
      <dgm:prSet presAssocID="{44B3FB92-CF36-47ED-884C-5467F980105B}" presName="hierRoot3" presStyleCnt="0"/>
      <dgm:spPr/>
    </dgm:pt>
    <dgm:pt modelId="{3AD07F58-A64D-4266-B70C-DA53B1CF3014}" type="pres">
      <dgm:prSet presAssocID="{44B3FB92-CF36-47ED-884C-5467F980105B}" presName="composite3" presStyleCnt="0"/>
      <dgm:spPr/>
    </dgm:pt>
    <dgm:pt modelId="{3091207B-4E41-44FC-8A85-49D331020CE6}" type="pres">
      <dgm:prSet presAssocID="{44B3FB92-CF36-47ED-884C-5467F980105B}" presName="background3" presStyleLbl="node3" presStyleIdx="1" presStyleCnt="3"/>
      <dgm:spPr/>
    </dgm:pt>
    <dgm:pt modelId="{0BAA737E-1D6C-42C3-825A-E20F1C3F1CAC}" type="pres">
      <dgm:prSet presAssocID="{44B3FB92-CF36-47ED-884C-5467F980105B}" presName="text3" presStyleLbl="fgAcc3" presStyleIdx="1" presStyleCnt="3">
        <dgm:presLayoutVars>
          <dgm:chPref val="3"/>
        </dgm:presLayoutVars>
      </dgm:prSet>
      <dgm:spPr/>
    </dgm:pt>
    <dgm:pt modelId="{78DDB86E-0727-4FAF-BEC3-984D23CB6312}" type="pres">
      <dgm:prSet presAssocID="{44B3FB92-CF36-47ED-884C-5467F980105B}" presName="hierChild4" presStyleCnt="0"/>
      <dgm:spPr/>
    </dgm:pt>
    <dgm:pt modelId="{7486BA2F-BCC4-4E19-A851-3D2AE83B55A3}" type="pres">
      <dgm:prSet presAssocID="{16C6DC8D-DC2B-4D72-9675-0AD3470F009D}" presName="Name17" presStyleLbl="parChTrans1D3" presStyleIdx="2" presStyleCnt="3"/>
      <dgm:spPr/>
    </dgm:pt>
    <dgm:pt modelId="{F2D2544F-DE0E-4457-B247-526994E26948}" type="pres">
      <dgm:prSet presAssocID="{D1E976B8-744C-4BD9-A2B8-D7FECAAF7DF5}" presName="hierRoot3" presStyleCnt="0"/>
      <dgm:spPr/>
    </dgm:pt>
    <dgm:pt modelId="{145A008B-5A2C-476C-87C6-4BE2C6ABD659}" type="pres">
      <dgm:prSet presAssocID="{D1E976B8-744C-4BD9-A2B8-D7FECAAF7DF5}" presName="composite3" presStyleCnt="0"/>
      <dgm:spPr/>
    </dgm:pt>
    <dgm:pt modelId="{520E51AD-1B53-4D0B-82B7-C788DCB233DF}" type="pres">
      <dgm:prSet presAssocID="{D1E976B8-744C-4BD9-A2B8-D7FECAAF7DF5}" presName="background3" presStyleLbl="node3" presStyleIdx="2" presStyleCnt="3"/>
      <dgm:spPr/>
    </dgm:pt>
    <dgm:pt modelId="{F3AF43BE-9092-4AB3-94C5-8B16DAAAF7DF}" type="pres">
      <dgm:prSet presAssocID="{D1E976B8-744C-4BD9-A2B8-D7FECAAF7DF5}" presName="text3" presStyleLbl="fgAcc3" presStyleIdx="2" presStyleCnt="3">
        <dgm:presLayoutVars>
          <dgm:chPref val="3"/>
        </dgm:presLayoutVars>
      </dgm:prSet>
      <dgm:spPr/>
    </dgm:pt>
    <dgm:pt modelId="{3AF33427-D490-4695-8CB6-14CDE5ECB8BD}" type="pres">
      <dgm:prSet presAssocID="{D1E976B8-744C-4BD9-A2B8-D7FECAAF7DF5}" presName="hierChild4" presStyleCnt="0"/>
      <dgm:spPr/>
    </dgm:pt>
  </dgm:ptLst>
  <dgm:cxnLst>
    <dgm:cxn modelId="{112F9B08-9950-4FD9-8564-663265877E98}" type="presOf" srcId="{EAB46D3A-6549-44FD-8B74-370E676BAA4A}" destId="{AFAF1DAE-66B1-4BC3-B460-032CC34E5242}" srcOrd="0" destOrd="0" presId="urn:microsoft.com/office/officeart/2005/8/layout/hierarchy1"/>
    <dgm:cxn modelId="{8F1FA067-63F1-472B-A233-FC4B4A42DD2A}" type="presOf" srcId="{44B3FB92-CF36-47ED-884C-5467F980105B}" destId="{0BAA737E-1D6C-42C3-825A-E20F1C3F1CAC}" srcOrd="0" destOrd="0" presId="urn:microsoft.com/office/officeart/2005/8/layout/hierarchy1"/>
    <dgm:cxn modelId="{F15B856C-BECB-4A4A-8493-D289583E98C9}" type="presOf" srcId="{16C6DC8D-DC2B-4D72-9675-0AD3470F009D}" destId="{7486BA2F-BCC4-4E19-A851-3D2AE83B55A3}" srcOrd="0" destOrd="0" presId="urn:microsoft.com/office/officeart/2005/8/layout/hierarchy1"/>
    <dgm:cxn modelId="{23BDB86F-8A2A-448A-B927-AF1776CF0659}" type="presOf" srcId="{34B2CE90-DD78-48EF-B509-B05D369A5084}" destId="{00DCC7B1-0469-4C6C-9468-E7F859A8740C}" srcOrd="0" destOrd="0" presId="urn:microsoft.com/office/officeart/2005/8/layout/hierarchy1"/>
    <dgm:cxn modelId="{91290252-F6EF-4A66-8223-37E639143527}" type="presOf" srcId="{AE36C215-D141-441D-9882-89ABA2B5EAF3}" destId="{D3947F1E-F00E-47C7-B2BB-B9438828B995}" srcOrd="0" destOrd="0" presId="urn:microsoft.com/office/officeart/2005/8/layout/hierarchy1"/>
    <dgm:cxn modelId="{8432DD75-269F-4BDF-9D6D-095B177744C7}" type="presOf" srcId="{8EEEA833-9FD2-4EBC-8660-00463E2CEDC6}" destId="{B37472A1-1FA1-45B7-A89D-8A6D2037C80E}" srcOrd="0" destOrd="0" presId="urn:microsoft.com/office/officeart/2005/8/layout/hierarchy1"/>
    <dgm:cxn modelId="{2B7E7C86-4463-4107-827E-562AF638B33D}" srcId="{F955A987-F68A-42ED-95BE-4B29E729E655}" destId="{44B3FB92-CF36-47ED-884C-5467F980105B}" srcOrd="1" destOrd="0" parTransId="{8EEEA833-9FD2-4EBC-8660-00463E2CEDC6}" sibTransId="{6C4B2815-25F9-47BA-97ED-84E2262BE1AA}"/>
    <dgm:cxn modelId="{506EBE88-4873-4B69-8A5D-7C72F42AC3F0}" srcId="{F955A987-F68A-42ED-95BE-4B29E729E655}" destId="{EAB46D3A-6549-44FD-8B74-370E676BAA4A}" srcOrd="0" destOrd="0" parTransId="{64AE745C-C19D-4276-965E-5D7F1ABF5F93}" sibTransId="{58D48A18-69FF-4872-B21B-B0D2154500E4}"/>
    <dgm:cxn modelId="{4AFB7389-9598-496F-B68E-A0F10B31E546}" type="presOf" srcId="{64AE745C-C19D-4276-965E-5D7F1ABF5F93}" destId="{203D8E4D-0744-417A-B33F-19A7A52325F1}" srcOrd="0" destOrd="0" presId="urn:microsoft.com/office/officeart/2005/8/layout/hierarchy1"/>
    <dgm:cxn modelId="{0038C389-C0EE-4E5B-A94F-DD3C9C09150D}" srcId="{AE36C215-D141-441D-9882-89ABA2B5EAF3}" destId="{34B2CE90-DD78-48EF-B509-B05D369A5084}" srcOrd="0" destOrd="0" parTransId="{64F0F349-CEBA-4C5E-99B8-D09BBB9D47FB}" sibTransId="{4FED8CD2-1E53-46F8-8576-7ADFF81690E6}"/>
    <dgm:cxn modelId="{3D2DF3A5-92DE-4197-82F8-66F202E49785}" srcId="{34B2CE90-DD78-48EF-B509-B05D369A5084}" destId="{F955A987-F68A-42ED-95BE-4B29E729E655}" srcOrd="0" destOrd="0" parTransId="{B814F801-F078-4229-9721-B75C277A3B9A}" sibTransId="{AB4DFE82-EA36-4007-B29E-5A137455008D}"/>
    <dgm:cxn modelId="{A0C5D8C5-4BAF-4737-97C8-C34434CA077F}" type="presOf" srcId="{B814F801-F078-4229-9721-B75C277A3B9A}" destId="{DE9914B0-59FF-4B82-8991-5647EB7A4132}" srcOrd="0" destOrd="0" presId="urn:microsoft.com/office/officeart/2005/8/layout/hierarchy1"/>
    <dgm:cxn modelId="{26E1CBD8-BF11-47DD-900B-C1034E940502}" srcId="{F955A987-F68A-42ED-95BE-4B29E729E655}" destId="{D1E976B8-744C-4BD9-A2B8-D7FECAAF7DF5}" srcOrd="2" destOrd="0" parTransId="{16C6DC8D-DC2B-4D72-9675-0AD3470F009D}" sibTransId="{7055DB42-A0D6-4D79-BEAD-41FCBFE051F5}"/>
    <dgm:cxn modelId="{1F6468F0-EC5B-419B-8188-DAD616B5E084}" type="presOf" srcId="{D1E976B8-744C-4BD9-A2B8-D7FECAAF7DF5}" destId="{F3AF43BE-9092-4AB3-94C5-8B16DAAAF7DF}" srcOrd="0" destOrd="0" presId="urn:microsoft.com/office/officeart/2005/8/layout/hierarchy1"/>
    <dgm:cxn modelId="{B76F9BFD-3B27-4B4B-B25E-5C2CD7B2005A}" type="presOf" srcId="{F955A987-F68A-42ED-95BE-4B29E729E655}" destId="{7FDB0E19-5C84-4338-9330-B1C1318BC26C}" srcOrd="0" destOrd="0" presId="urn:microsoft.com/office/officeart/2005/8/layout/hierarchy1"/>
    <dgm:cxn modelId="{E50617BE-341E-4343-9984-E5F6383EA9CF}" type="presParOf" srcId="{D3947F1E-F00E-47C7-B2BB-B9438828B995}" destId="{8B4A01C8-5586-4F95-97C3-1168E5519C83}" srcOrd="0" destOrd="0" presId="urn:microsoft.com/office/officeart/2005/8/layout/hierarchy1"/>
    <dgm:cxn modelId="{800CBDF6-9C9A-4445-BF2B-96CCA0ACE7E6}" type="presParOf" srcId="{8B4A01C8-5586-4F95-97C3-1168E5519C83}" destId="{7C031C1A-FF9B-4F24-B798-AE48E462A6AF}" srcOrd="0" destOrd="0" presId="urn:microsoft.com/office/officeart/2005/8/layout/hierarchy1"/>
    <dgm:cxn modelId="{95DC513B-BCAD-434F-A0F2-D01B87155F7F}" type="presParOf" srcId="{7C031C1A-FF9B-4F24-B798-AE48E462A6AF}" destId="{4AE89550-F0ED-4E08-957E-A16EFD2091C0}" srcOrd="0" destOrd="0" presId="urn:microsoft.com/office/officeart/2005/8/layout/hierarchy1"/>
    <dgm:cxn modelId="{E3F2CD94-5823-4DDA-8CC7-BF003F8BA4C4}" type="presParOf" srcId="{7C031C1A-FF9B-4F24-B798-AE48E462A6AF}" destId="{00DCC7B1-0469-4C6C-9468-E7F859A8740C}" srcOrd="1" destOrd="0" presId="urn:microsoft.com/office/officeart/2005/8/layout/hierarchy1"/>
    <dgm:cxn modelId="{4B25DE99-7FE0-483E-9F70-119FC093BE2B}" type="presParOf" srcId="{8B4A01C8-5586-4F95-97C3-1168E5519C83}" destId="{46B06268-06DB-43F0-943B-4EFB826AE5F4}" srcOrd="1" destOrd="0" presId="urn:microsoft.com/office/officeart/2005/8/layout/hierarchy1"/>
    <dgm:cxn modelId="{E15C76F5-40EC-496F-996F-6FFA2BE18160}" type="presParOf" srcId="{46B06268-06DB-43F0-943B-4EFB826AE5F4}" destId="{DE9914B0-59FF-4B82-8991-5647EB7A4132}" srcOrd="0" destOrd="0" presId="urn:microsoft.com/office/officeart/2005/8/layout/hierarchy1"/>
    <dgm:cxn modelId="{61D1845A-51C5-4363-BE8E-E86645BACED6}" type="presParOf" srcId="{46B06268-06DB-43F0-943B-4EFB826AE5F4}" destId="{420B4B2C-EDD3-45A2-AABF-6C93C0D0ACC8}" srcOrd="1" destOrd="0" presId="urn:microsoft.com/office/officeart/2005/8/layout/hierarchy1"/>
    <dgm:cxn modelId="{445F4EA8-1CBF-453F-AA82-02259AD39A6B}" type="presParOf" srcId="{420B4B2C-EDD3-45A2-AABF-6C93C0D0ACC8}" destId="{A148A4C3-7F5D-4DA6-B17F-AC6E536B062C}" srcOrd="0" destOrd="0" presId="urn:microsoft.com/office/officeart/2005/8/layout/hierarchy1"/>
    <dgm:cxn modelId="{0D450272-556F-45E5-8215-1597A85F045E}" type="presParOf" srcId="{A148A4C3-7F5D-4DA6-B17F-AC6E536B062C}" destId="{6BF2C1B3-6B6A-4C7D-9357-AA22652A9714}" srcOrd="0" destOrd="0" presId="urn:microsoft.com/office/officeart/2005/8/layout/hierarchy1"/>
    <dgm:cxn modelId="{141DF9B0-E559-4FEE-BFAF-1609E62DE4A1}" type="presParOf" srcId="{A148A4C3-7F5D-4DA6-B17F-AC6E536B062C}" destId="{7FDB0E19-5C84-4338-9330-B1C1318BC26C}" srcOrd="1" destOrd="0" presId="urn:microsoft.com/office/officeart/2005/8/layout/hierarchy1"/>
    <dgm:cxn modelId="{35B8CF1B-2836-4E8B-B456-3A96F5E7C19E}" type="presParOf" srcId="{420B4B2C-EDD3-45A2-AABF-6C93C0D0ACC8}" destId="{C7F96FC6-C3D2-406E-ACAE-2D16066756D6}" srcOrd="1" destOrd="0" presId="urn:microsoft.com/office/officeart/2005/8/layout/hierarchy1"/>
    <dgm:cxn modelId="{11198F63-8DB6-40C0-BD60-8C2B492523D3}" type="presParOf" srcId="{C7F96FC6-C3D2-406E-ACAE-2D16066756D6}" destId="{203D8E4D-0744-417A-B33F-19A7A52325F1}" srcOrd="0" destOrd="0" presId="urn:microsoft.com/office/officeart/2005/8/layout/hierarchy1"/>
    <dgm:cxn modelId="{94AF820A-3394-4BF8-82AF-A6548547E80F}" type="presParOf" srcId="{C7F96FC6-C3D2-406E-ACAE-2D16066756D6}" destId="{DA62E39D-54AA-4416-8516-BFE37FED0ABD}" srcOrd="1" destOrd="0" presId="urn:microsoft.com/office/officeart/2005/8/layout/hierarchy1"/>
    <dgm:cxn modelId="{4B0E66AD-D10D-4CA1-BCD2-3156E0388343}" type="presParOf" srcId="{DA62E39D-54AA-4416-8516-BFE37FED0ABD}" destId="{402BDEEE-B59E-47DD-917E-91414C3824EF}" srcOrd="0" destOrd="0" presId="urn:microsoft.com/office/officeart/2005/8/layout/hierarchy1"/>
    <dgm:cxn modelId="{094B1FB6-320E-442F-91FE-1A41A1181F62}" type="presParOf" srcId="{402BDEEE-B59E-47DD-917E-91414C3824EF}" destId="{D01C079D-86B9-4587-AEA1-0A0A6F53190F}" srcOrd="0" destOrd="0" presId="urn:microsoft.com/office/officeart/2005/8/layout/hierarchy1"/>
    <dgm:cxn modelId="{6EA17A0A-1B25-4746-A5B9-7C51E1A6F610}" type="presParOf" srcId="{402BDEEE-B59E-47DD-917E-91414C3824EF}" destId="{AFAF1DAE-66B1-4BC3-B460-032CC34E5242}" srcOrd="1" destOrd="0" presId="urn:microsoft.com/office/officeart/2005/8/layout/hierarchy1"/>
    <dgm:cxn modelId="{ED82E969-757B-49AB-B410-2DE1670705E7}" type="presParOf" srcId="{DA62E39D-54AA-4416-8516-BFE37FED0ABD}" destId="{C758D58A-E5AF-4460-82E5-FBAD3EB4EDE4}" srcOrd="1" destOrd="0" presId="urn:microsoft.com/office/officeart/2005/8/layout/hierarchy1"/>
    <dgm:cxn modelId="{0C0EC28B-3577-4F3F-A760-B210DEFDAB1D}" type="presParOf" srcId="{C7F96FC6-C3D2-406E-ACAE-2D16066756D6}" destId="{B37472A1-1FA1-45B7-A89D-8A6D2037C80E}" srcOrd="2" destOrd="0" presId="urn:microsoft.com/office/officeart/2005/8/layout/hierarchy1"/>
    <dgm:cxn modelId="{9EDF0284-CE45-44BE-9F95-57635B8AEC8E}" type="presParOf" srcId="{C7F96FC6-C3D2-406E-ACAE-2D16066756D6}" destId="{55A982CD-7EA1-4D0F-B6E1-2EE7F0858E8F}" srcOrd="3" destOrd="0" presId="urn:microsoft.com/office/officeart/2005/8/layout/hierarchy1"/>
    <dgm:cxn modelId="{E7650F17-B2ED-423E-B6E2-FAEE4C807ECD}" type="presParOf" srcId="{55A982CD-7EA1-4D0F-B6E1-2EE7F0858E8F}" destId="{3AD07F58-A64D-4266-B70C-DA53B1CF3014}" srcOrd="0" destOrd="0" presId="urn:microsoft.com/office/officeart/2005/8/layout/hierarchy1"/>
    <dgm:cxn modelId="{ECBB7D2A-259F-4F23-A130-6F4AB909BC84}" type="presParOf" srcId="{3AD07F58-A64D-4266-B70C-DA53B1CF3014}" destId="{3091207B-4E41-44FC-8A85-49D331020CE6}" srcOrd="0" destOrd="0" presId="urn:microsoft.com/office/officeart/2005/8/layout/hierarchy1"/>
    <dgm:cxn modelId="{3AC5143C-131E-46E4-8E61-9AFDC015D642}" type="presParOf" srcId="{3AD07F58-A64D-4266-B70C-DA53B1CF3014}" destId="{0BAA737E-1D6C-42C3-825A-E20F1C3F1CAC}" srcOrd="1" destOrd="0" presId="urn:microsoft.com/office/officeart/2005/8/layout/hierarchy1"/>
    <dgm:cxn modelId="{2473E872-C891-4594-94BC-58E6DB0E9774}" type="presParOf" srcId="{55A982CD-7EA1-4D0F-B6E1-2EE7F0858E8F}" destId="{78DDB86E-0727-4FAF-BEC3-984D23CB6312}" srcOrd="1" destOrd="0" presId="urn:microsoft.com/office/officeart/2005/8/layout/hierarchy1"/>
    <dgm:cxn modelId="{93CD8B10-CEF6-449B-8AAA-7F5597EA8E74}" type="presParOf" srcId="{C7F96FC6-C3D2-406E-ACAE-2D16066756D6}" destId="{7486BA2F-BCC4-4E19-A851-3D2AE83B55A3}" srcOrd="4" destOrd="0" presId="urn:microsoft.com/office/officeart/2005/8/layout/hierarchy1"/>
    <dgm:cxn modelId="{3D595013-4978-485F-AD26-761A9EBBF842}" type="presParOf" srcId="{C7F96FC6-C3D2-406E-ACAE-2D16066756D6}" destId="{F2D2544F-DE0E-4457-B247-526994E26948}" srcOrd="5" destOrd="0" presId="urn:microsoft.com/office/officeart/2005/8/layout/hierarchy1"/>
    <dgm:cxn modelId="{573E8AD8-0469-4189-952D-EF39B59B334A}" type="presParOf" srcId="{F2D2544F-DE0E-4457-B247-526994E26948}" destId="{145A008B-5A2C-476C-87C6-4BE2C6ABD659}" srcOrd="0" destOrd="0" presId="urn:microsoft.com/office/officeart/2005/8/layout/hierarchy1"/>
    <dgm:cxn modelId="{44A85B8C-BA97-416A-9ACD-F5B93E97EC13}" type="presParOf" srcId="{145A008B-5A2C-476C-87C6-4BE2C6ABD659}" destId="{520E51AD-1B53-4D0B-82B7-C788DCB233DF}" srcOrd="0" destOrd="0" presId="urn:microsoft.com/office/officeart/2005/8/layout/hierarchy1"/>
    <dgm:cxn modelId="{27EE5A17-0C81-462B-A6EE-30F4036A6632}" type="presParOf" srcId="{145A008B-5A2C-476C-87C6-4BE2C6ABD659}" destId="{F3AF43BE-9092-4AB3-94C5-8B16DAAAF7DF}" srcOrd="1" destOrd="0" presId="urn:microsoft.com/office/officeart/2005/8/layout/hierarchy1"/>
    <dgm:cxn modelId="{4C894728-3DAA-48CF-B58C-8A1960CD615A}" type="presParOf" srcId="{F2D2544F-DE0E-4457-B247-526994E26948}" destId="{3AF33427-D490-4695-8CB6-14CDE5ECB8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6BA2F-BCC4-4E19-A851-3D2AE83B55A3}">
      <dsp:nvSpPr>
        <dsp:cNvPr id="0" name=""/>
        <dsp:cNvSpPr/>
      </dsp:nvSpPr>
      <dsp:spPr>
        <a:xfrm>
          <a:off x="3905852" y="3352006"/>
          <a:ext cx="2624603" cy="62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603"/>
              </a:lnTo>
              <a:lnTo>
                <a:pt x="2624603" y="425603"/>
              </a:lnTo>
              <a:lnTo>
                <a:pt x="2624603" y="624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472A1-1FA1-45B7-A89D-8A6D2037C80E}">
      <dsp:nvSpPr>
        <dsp:cNvPr id="0" name=""/>
        <dsp:cNvSpPr/>
      </dsp:nvSpPr>
      <dsp:spPr>
        <a:xfrm>
          <a:off x="3860132" y="3352006"/>
          <a:ext cx="91440" cy="624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8E4D-0744-417A-B33F-19A7A52325F1}">
      <dsp:nvSpPr>
        <dsp:cNvPr id="0" name=""/>
        <dsp:cNvSpPr/>
      </dsp:nvSpPr>
      <dsp:spPr>
        <a:xfrm>
          <a:off x="1281248" y="3352006"/>
          <a:ext cx="2624603" cy="624536"/>
        </a:xfrm>
        <a:custGeom>
          <a:avLst/>
          <a:gdLst/>
          <a:ahLst/>
          <a:cxnLst/>
          <a:rect l="0" t="0" r="0" b="0"/>
          <a:pathLst>
            <a:path>
              <a:moveTo>
                <a:pt x="2624603" y="0"/>
              </a:moveTo>
              <a:lnTo>
                <a:pt x="2624603" y="425603"/>
              </a:lnTo>
              <a:lnTo>
                <a:pt x="0" y="425603"/>
              </a:lnTo>
              <a:lnTo>
                <a:pt x="0" y="624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914B0-59FF-4B82-8991-5647EB7A4132}">
      <dsp:nvSpPr>
        <dsp:cNvPr id="0" name=""/>
        <dsp:cNvSpPr/>
      </dsp:nvSpPr>
      <dsp:spPr>
        <a:xfrm>
          <a:off x="3860132" y="1430617"/>
          <a:ext cx="91440" cy="557788"/>
        </a:xfrm>
        <a:custGeom>
          <a:avLst/>
          <a:gdLst/>
          <a:ahLst/>
          <a:cxnLst/>
          <a:rect l="0" t="0" r="0" b="0"/>
          <a:pathLst>
            <a:path>
              <a:moveTo>
                <a:pt x="54374" y="0"/>
              </a:moveTo>
              <a:lnTo>
                <a:pt x="54374" y="358855"/>
              </a:lnTo>
              <a:lnTo>
                <a:pt x="45720" y="358855"/>
              </a:lnTo>
              <a:lnTo>
                <a:pt x="45720" y="5577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9550-F0ED-4E08-957E-A16EFD2091C0}">
      <dsp:nvSpPr>
        <dsp:cNvPr id="0" name=""/>
        <dsp:cNvSpPr/>
      </dsp:nvSpPr>
      <dsp:spPr>
        <a:xfrm>
          <a:off x="2840804" y="67016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DCC7B1-0469-4C6C-9468-E7F859A8740C}">
      <dsp:nvSpPr>
        <dsp:cNvPr id="0" name=""/>
        <dsp:cNvSpPr/>
      </dsp:nvSpPr>
      <dsp:spPr>
        <a:xfrm>
          <a:off x="3079405" y="293687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Exploration</a:t>
          </a:r>
          <a:endParaRPr lang="en-CA" sz="2600" u="sng" kern="1200" dirty="0"/>
        </a:p>
      </dsp:txBody>
      <dsp:txXfrm>
        <a:off x="3119343" y="333625"/>
        <a:ext cx="2067527" cy="1283724"/>
      </dsp:txXfrm>
    </dsp:sp>
    <dsp:sp modelId="{6BF2C1B3-6B6A-4C7D-9357-AA22652A9714}">
      <dsp:nvSpPr>
        <dsp:cNvPr id="0" name=""/>
        <dsp:cNvSpPr/>
      </dsp:nvSpPr>
      <dsp:spPr>
        <a:xfrm>
          <a:off x="2832150" y="1988405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DB0E19-5C84-4338-9330-B1C1318BC26C}">
      <dsp:nvSpPr>
        <dsp:cNvPr id="0" name=""/>
        <dsp:cNvSpPr/>
      </dsp:nvSpPr>
      <dsp:spPr>
        <a:xfrm>
          <a:off x="3070751" y="2215076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Colonization</a:t>
          </a:r>
          <a:endParaRPr lang="en-CA" sz="2600" u="sng" kern="1200" dirty="0"/>
        </a:p>
      </dsp:txBody>
      <dsp:txXfrm>
        <a:off x="3110689" y="2255014"/>
        <a:ext cx="2067527" cy="1283724"/>
      </dsp:txXfrm>
    </dsp:sp>
    <dsp:sp modelId="{D01C079D-86B9-4587-AEA1-0A0A6F53190F}">
      <dsp:nvSpPr>
        <dsp:cNvPr id="0" name=""/>
        <dsp:cNvSpPr/>
      </dsp:nvSpPr>
      <dsp:spPr>
        <a:xfrm>
          <a:off x="207546" y="3976543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AF1DAE-66B1-4BC3-B460-032CC34E5242}">
      <dsp:nvSpPr>
        <dsp:cNvPr id="0" name=""/>
        <dsp:cNvSpPr/>
      </dsp:nvSpPr>
      <dsp:spPr>
        <a:xfrm>
          <a:off x="446147" y="4203213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Columbian Exchange</a:t>
          </a:r>
          <a:endParaRPr lang="en-CA" sz="2600" u="sng" kern="1200" dirty="0"/>
        </a:p>
      </dsp:txBody>
      <dsp:txXfrm>
        <a:off x="486085" y="4243151"/>
        <a:ext cx="2067527" cy="1283724"/>
      </dsp:txXfrm>
    </dsp:sp>
    <dsp:sp modelId="{3091207B-4E41-44FC-8A85-49D331020CE6}">
      <dsp:nvSpPr>
        <dsp:cNvPr id="0" name=""/>
        <dsp:cNvSpPr/>
      </dsp:nvSpPr>
      <dsp:spPr>
        <a:xfrm>
          <a:off x="2832150" y="3976543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AA737E-1D6C-42C3-825A-E20F1C3F1CAC}">
      <dsp:nvSpPr>
        <dsp:cNvPr id="0" name=""/>
        <dsp:cNvSpPr/>
      </dsp:nvSpPr>
      <dsp:spPr>
        <a:xfrm>
          <a:off x="3070751" y="4203213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New Economic Systems</a:t>
          </a:r>
        </a:p>
      </dsp:txBody>
      <dsp:txXfrm>
        <a:off x="3110689" y="4243151"/>
        <a:ext cx="2067527" cy="1283724"/>
      </dsp:txXfrm>
    </dsp:sp>
    <dsp:sp modelId="{520E51AD-1B53-4D0B-82B7-C788DCB233DF}">
      <dsp:nvSpPr>
        <dsp:cNvPr id="0" name=""/>
        <dsp:cNvSpPr/>
      </dsp:nvSpPr>
      <dsp:spPr>
        <a:xfrm>
          <a:off x="5456754" y="3976543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AF43BE-9092-4AB3-94C5-8B16DAAAF7DF}">
      <dsp:nvSpPr>
        <dsp:cNvPr id="0" name=""/>
        <dsp:cNvSpPr/>
      </dsp:nvSpPr>
      <dsp:spPr>
        <a:xfrm>
          <a:off x="5695354" y="4203213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Atlantic Slave Trade</a:t>
          </a:r>
          <a:endParaRPr lang="en-CA" sz="2600" u="sng" kern="1200" dirty="0"/>
        </a:p>
      </dsp:txBody>
      <dsp:txXfrm>
        <a:off x="5735292" y="4243151"/>
        <a:ext cx="2067527" cy="128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fld id="{D5D4C624-8A7D-4013-AD37-045D9E536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0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16425"/>
            <a:ext cx="56705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fld id="{1CBE2778-5103-47B9-B7AD-125C64AAD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7BDEC-545B-402D-A0E7-D2A0CFAA85E1}" type="slidenum">
              <a:rPr lang="en-US"/>
              <a:pPr/>
              <a:t>1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5C2EF-5CD7-4658-B353-2C3F129BD753}" type="slidenum">
              <a:rPr lang="en-US"/>
              <a:pPr/>
              <a:t>10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6F10D-4676-4CC0-8AD8-48B4A5F456B2}" type="slidenum">
              <a:rPr lang="en-US"/>
              <a:pPr/>
              <a:t>11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AB7C9-AB81-4089-8359-929FB7C39E09}" type="slidenum">
              <a:rPr lang="en-US"/>
              <a:pPr/>
              <a:t>12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AB7C9-AB81-4089-8359-929FB7C39E09}" type="slidenum">
              <a:rPr lang="en-US"/>
              <a:pPr/>
              <a:t>14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BE000-296E-44A4-BEDE-1EB629238023}" type="slidenum">
              <a:rPr lang="en-US"/>
              <a:pPr/>
              <a:t>15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BE000-296E-44A4-BEDE-1EB629238023}" type="slidenum">
              <a:rPr lang="en-US"/>
              <a:pPr/>
              <a:t>16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50268-5BF0-4961-9EB9-3E02BE6E8D92}" type="slidenum">
              <a:rPr lang="en-US"/>
              <a:pPr/>
              <a:t>17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F4FA3-49E8-4D93-9B1E-120D7EA4948D}" type="slidenum">
              <a:rPr lang="en-US"/>
              <a:pPr/>
              <a:t>18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8A863-8601-45F6-BE5B-DE6B1231A9EA}" type="slidenum">
              <a:rPr lang="en-US"/>
              <a:pPr/>
              <a:t>19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75975-031B-4EA5-94BE-8F70671CDFAE}" type="slidenum">
              <a:rPr lang="en-US"/>
              <a:pPr/>
              <a:t>20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1E73C-6BAE-4284-8ABE-6B6B9BFE4B55}" type="slidenum">
              <a:rPr lang="en-US"/>
              <a:pPr/>
              <a:t>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75975-031B-4EA5-94BE-8F70671CDFAE}" type="slidenum">
              <a:rPr lang="en-US"/>
              <a:pPr/>
              <a:t>21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031F6-0553-4EF3-A8D0-0797589BC772}" type="slidenum">
              <a:rPr lang="en-US"/>
              <a:pPr/>
              <a:t>22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031F6-0553-4EF3-A8D0-0797589BC772}" type="slidenum">
              <a:rPr lang="en-US"/>
              <a:pPr/>
              <a:t>23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29D60-87DF-4F34-91E3-C4AC3535483D}" type="slidenum">
              <a:rPr lang="en-US"/>
              <a:pPr/>
              <a:t>24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9AB59-57EE-47CE-B4D3-7B4BFA10B665}" type="slidenum">
              <a:rPr lang="en-US"/>
              <a:pPr/>
              <a:t>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1E40-7F44-47B7-900B-16C4F2B2683B}" type="slidenum">
              <a:rPr lang="en-US"/>
              <a:pPr/>
              <a:t>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1E40-7F44-47B7-900B-16C4F2B2683B}" type="slidenum">
              <a:rPr lang="en-US"/>
              <a:pPr/>
              <a:t>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1A3DA-3485-4162-948A-34A00CC9937C}" type="slidenum">
              <a:rPr lang="en-US"/>
              <a:pPr/>
              <a:t>6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9003E-6D8E-46C6-9D89-03474443AAAC}" type="slidenum">
              <a:rPr lang="en-US"/>
              <a:pPr/>
              <a:t>7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5B1E3-FC98-46ED-B607-A74C414D9DC9}" type="slidenum">
              <a:rPr lang="en-US"/>
              <a:pPr/>
              <a:t>8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5B1E3-FC98-46ED-B607-A74C414D9DC9}" type="slidenum">
              <a:rPr lang="en-US"/>
              <a:pPr/>
              <a:t>9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" Target="../slides/slide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" Target="../slides/slide2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" Target="../slides/slide23.xml"/><Relationship Id="rId2" Type="http://schemas.openxmlformats.org/officeDocument/2006/relationships/slideLayout" Target="../slideLayouts/slideLayout26.xml"/><Relationship Id="rId16" Type="http://schemas.openxmlformats.org/officeDocument/2006/relationships/slide" Target="../slides/slide2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" Target="../slides/slide2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73" name="Rectangle 17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5474" name="Rectangle 18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5475" name="Rectangle 19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5476" name="Rectangle 20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077200" y="6172200"/>
            <a:ext cx="9144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285226" y="360727"/>
            <a:ext cx="8623882" cy="6216241"/>
          </a:xfrm>
          <a:prstGeom prst="roundRect">
            <a:avLst/>
          </a:prstGeom>
          <a:solidFill>
            <a:srgbClr val="FFF2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  <p:sldLayoutId id="2147483706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3" name="Rectangle 5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4" name="Rectangle 6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5" name="Rectangle 7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6" name="Rectangle 8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077200" y="6172200"/>
            <a:ext cx="9144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8" name="Rectangle 10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8248650" y="43815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9" name="Rectangle 1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8239125" y="68580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85226" y="360727"/>
            <a:ext cx="8623882" cy="6216241"/>
          </a:xfrm>
          <a:prstGeom prst="roundRect">
            <a:avLst/>
          </a:prstGeom>
          <a:solidFill>
            <a:srgbClr val="FFF2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2" name="Rectangle 6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8248650" y="43815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9783" name="Rectangle 7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8239125" y="68580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9784" name="Rectangle 8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8001000" y="6134100"/>
            <a:ext cx="957263" cy="32385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285226" y="360727"/>
            <a:ext cx="8623882" cy="6216241"/>
          </a:xfrm>
          <a:prstGeom prst="roundRect">
            <a:avLst/>
          </a:prstGeom>
          <a:solidFill>
            <a:srgbClr val="FFF2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hyperlink" Target="http://www.youtube.com/v/Vo-JejTp7O4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" Target="slide22.xm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.xml"/><Relationship Id="rId5" Type="http://schemas.openxmlformats.org/officeDocument/2006/relationships/slide" Target="slide23.xml"/><Relationship Id="rId10" Type="http://schemas.microsoft.com/office/2007/relationships/diagramDrawing" Target="../diagrams/drawing1.xml"/><Relationship Id="rId4" Type="http://schemas.openxmlformats.org/officeDocument/2006/relationships/slide" Target="slide24.xml"/><Relationship Id="rId9" Type="http://schemas.openxmlformats.org/officeDocument/2006/relationships/diagramColors" Target="../diagrams/colors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78224" y="821578"/>
            <a:ext cx="7772400" cy="1742328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990000"/>
                </a:solidFill>
              </a:rPr>
              <a:t>The Atlantic Slave Trade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62635" y="5791200"/>
            <a:ext cx="6409765" cy="582705"/>
          </a:xfrm>
          <a:prstGeom prst="rect">
            <a:avLst/>
          </a:prstGeom>
          <a:solidFill>
            <a:srgbClr val="B8D9E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1800" dirty="0"/>
              <a:t>	Credit given to:  Holt, Rinehart, and Winston </a:t>
            </a:r>
            <a:br>
              <a:rPr lang="en-US" sz="1800" dirty="0"/>
            </a:br>
            <a:r>
              <a:rPr lang="en-US" sz="1800" dirty="0"/>
              <a:t>Publishing for portions of this presentation</a:t>
            </a:r>
          </a:p>
        </p:txBody>
      </p:sp>
      <p:pic>
        <p:nvPicPr>
          <p:cNvPr id="502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011" y="2129118"/>
            <a:ext cx="2208679" cy="29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629" y="525463"/>
            <a:ext cx="8033658" cy="60665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dirty="0"/>
              <a:t>The Slave Trade – Video Clip from </a:t>
            </a:r>
            <a:r>
              <a:rPr lang="en-US" sz="2600" u="sng" dirty="0">
                <a:hlinkClick r:id="rId5"/>
              </a:rPr>
              <a:t>Amistad</a:t>
            </a:r>
            <a:endParaRPr lang="en-CA" sz="2600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46315" y="5469110"/>
            <a:ext cx="8338456" cy="79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CA" sz="1800" b="1" i="1" dirty="0"/>
              <a:t>	Amistad</a:t>
            </a:r>
            <a:r>
              <a:rPr lang="en-CA" sz="1800" dirty="0"/>
              <a:t> is a 1997 film directed by Steven Spielberg based on the true story of a slave mutiny that took place aboard a ship of the same name in 1839 (Quote from Wikipedia).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88456" r:id="rId2" imgW="5400720" imgH="4381560"/>
        </mc:Choice>
        <mc:Fallback>
          <p:control r:id="rId2" imgW="5400720" imgH="4381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8325" y="1030288"/>
                  <a:ext cx="5397500" cy="438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457200" y="942974"/>
            <a:ext cx="8229600" cy="5087956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algn="ctr"/>
            <a:r>
              <a:rPr lang="en-US" sz="2800" b="1" dirty="0"/>
              <a:t>Summarize</a:t>
            </a:r>
          </a:p>
          <a:p>
            <a:pPr marL="233363" indent="-233363" algn="ctr"/>
            <a:r>
              <a:rPr lang="en-US" sz="2800" dirty="0"/>
              <a:t>What was the Middle Passage of the slave trade like?</a:t>
            </a:r>
          </a:p>
          <a:p>
            <a:pPr marL="233363" indent="-233363" algn="ctr"/>
            <a:endParaRPr lang="en-US" sz="1200" dirty="0"/>
          </a:p>
          <a:p>
            <a:pPr marL="233363" indent="-233363" algn="ctr"/>
            <a:r>
              <a:rPr lang="en-US" sz="2800" b="1" dirty="0"/>
              <a:t>Analyze</a:t>
            </a:r>
          </a:p>
          <a:p>
            <a:pPr marL="233363" indent="-233363" algn="ctr"/>
            <a:r>
              <a:rPr lang="en-US" sz="2800" dirty="0"/>
              <a:t>Why were some people willing to treat others in this way?</a:t>
            </a:r>
          </a:p>
          <a:p>
            <a:pPr marL="233363" indent="-233363" algn="ctr"/>
            <a:endParaRPr lang="en-US" sz="1200" dirty="0"/>
          </a:p>
          <a:p>
            <a:pPr marL="233363" indent="-233363" algn="ctr"/>
            <a:r>
              <a:rPr lang="en-US" sz="2800" b="1" dirty="0"/>
              <a:t>Respond</a:t>
            </a:r>
          </a:p>
          <a:p>
            <a:pPr marL="233363" indent="-233363" algn="ctr"/>
            <a:r>
              <a:rPr lang="en-US" sz="2800" dirty="0"/>
              <a:t>What is your reaction to this clip?</a:t>
            </a:r>
          </a:p>
          <a:p>
            <a:pPr marL="233363" indent="-233363" algn="ctr"/>
            <a:endParaRPr lang="en-US" sz="3200" dirty="0"/>
          </a:p>
          <a:p>
            <a:pPr marL="233363" indent="-233363" algn="ctr"/>
            <a:endParaRPr lang="en-US" sz="3200" dirty="0"/>
          </a:p>
          <a:p>
            <a:pPr marL="233363" indent="-233363" algn="ctr"/>
            <a:endParaRPr lang="en-US" dirty="0"/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endParaRPr lang="en-CA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457200" y="1142999"/>
            <a:ext cx="8229600" cy="1660585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Slave traders carried captive </a:t>
            </a:r>
            <a:r>
              <a:rPr lang="en-US" u="sng" dirty="0"/>
              <a:t>Africans</a:t>
            </a:r>
            <a:r>
              <a:rPr lang="en-US" dirty="0"/>
              <a:t> throughout the Americas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Spanish</a:t>
            </a:r>
            <a:r>
              <a:rPr lang="en-US" dirty="0">
                <a:cs typeface="Arial" charset="0"/>
              </a:rPr>
              <a:t>—</a:t>
            </a:r>
            <a:r>
              <a:rPr lang="en-US" dirty="0"/>
              <a:t>Caribbean sugar plantations; Portuguese—</a:t>
            </a:r>
            <a:r>
              <a:rPr lang="en-US" u="sng" dirty="0"/>
              <a:t>Brazil</a:t>
            </a:r>
            <a:r>
              <a:rPr lang="en-US" dirty="0"/>
              <a:t>; English—West Indies but also to colonies in North America. 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u="sng" dirty="0"/>
              <a:t>England</a:t>
            </a:r>
            <a:r>
              <a:rPr lang="en-US" dirty="0"/>
              <a:t> dominated the slave trade by end of 1600s</a:t>
            </a:r>
          </a:p>
        </p:txBody>
      </p:sp>
      <p:grpSp>
        <p:nvGrpSpPr>
          <p:cNvPr id="443396" name="Group 4"/>
          <p:cNvGrpSpPr>
            <a:grpSpLocks/>
          </p:cNvGrpSpPr>
          <p:nvPr/>
        </p:nvGrpSpPr>
        <p:grpSpPr bwMode="auto">
          <a:xfrm>
            <a:off x="457200" y="3002557"/>
            <a:ext cx="4038600" cy="3426818"/>
            <a:chOff x="288" y="2166"/>
            <a:chExt cx="2448" cy="1338"/>
          </a:xfrm>
        </p:grpSpPr>
        <p:sp>
          <p:nvSpPr>
            <p:cNvPr id="443397" name="Text Box 5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Most slaves worked on </a:t>
              </a:r>
              <a:r>
                <a:rPr lang="en-US" sz="1800" u="sng" dirty="0"/>
                <a:t>plantations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Others worked in mines, in towns, in the countryside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Skilled craft workers—carpenters, metalworkers, coopers—continued crafts in Americas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Women given </a:t>
              </a:r>
              <a:r>
                <a:rPr lang="en-US" sz="1800" u="sng" dirty="0"/>
                <a:t>domestic</a:t>
              </a:r>
              <a:r>
                <a:rPr lang="en-US" sz="1800" dirty="0"/>
                <a:t> duties</a:t>
              </a:r>
            </a:p>
          </p:txBody>
        </p:sp>
        <p:sp>
          <p:nvSpPr>
            <p:cNvPr id="443398" name="Text Box 6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b="1" i="1" dirty="0"/>
                <a:t>Jobs </a:t>
              </a:r>
            </a:p>
          </p:txBody>
        </p:sp>
      </p:grpSp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Slavery in the Colonies</a:t>
            </a:r>
          </a:p>
        </p:txBody>
      </p:sp>
      <p:pic>
        <p:nvPicPr>
          <p:cNvPr id="4894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21" y="4109983"/>
            <a:ext cx="3026254" cy="231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83" y="2626743"/>
            <a:ext cx="3615719" cy="19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 - Slave Labour in the Americas.pdf - Foxit Reader 2.3 - [Graph - Slave Labour in the Americas.pdf]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3114" r="13226" b="5331"/>
          <a:stretch/>
        </p:blipFill>
        <p:spPr>
          <a:xfrm>
            <a:off x="629264" y="766916"/>
            <a:ext cx="7816646" cy="54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665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457200" y="4577691"/>
            <a:ext cx="4038600" cy="1631216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dirty="0"/>
              <a:t>Many slaveholders lived in constant fear of </a:t>
            </a:r>
            <a:r>
              <a:rPr lang="en-US" u="sng" dirty="0"/>
              <a:t>rebellion</a:t>
            </a:r>
            <a:r>
              <a:rPr lang="en-US" dirty="0"/>
              <a:t> by angry slaves who could no longer take harsh treatment they faced on plantations.</a:t>
            </a:r>
          </a:p>
        </p:txBody>
      </p:sp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Slavery in the Colonies</a:t>
            </a:r>
          </a:p>
        </p:txBody>
      </p:sp>
      <p:grpSp>
        <p:nvGrpSpPr>
          <p:cNvPr id="443400" name="Group 8"/>
          <p:cNvGrpSpPr>
            <a:grpSpLocks/>
          </p:cNvGrpSpPr>
          <p:nvPr/>
        </p:nvGrpSpPr>
        <p:grpSpPr bwMode="auto">
          <a:xfrm>
            <a:off x="457200" y="1236452"/>
            <a:ext cx="4038600" cy="3163019"/>
            <a:chOff x="288" y="2166"/>
            <a:chExt cx="2448" cy="1338"/>
          </a:xfrm>
        </p:grpSpPr>
        <p:sp>
          <p:nvSpPr>
            <p:cNvPr id="443401" name="Text Box 9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Slaves had to meet own basic needs at end of workday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Cooking, mending, tending the sick fitted in around work for </a:t>
              </a:r>
              <a:r>
                <a:rPr lang="en-US" sz="1800" u="sng" dirty="0"/>
                <a:t>slaveholder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Living conditions harsh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Physical, degrading </a:t>
              </a:r>
              <a:r>
                <a:rPr lang="en-US" sz="1800" u="sng" dirty="0"/>
                <a:t>punishment</a:t>
              </a:r>
              <a:r>
                <a:rPr lang="en-US" sz="1800" dirty="0"/>
                <a:t> inflicted for minor offenses</a:t>
              </a:r>
            </a:p>
          </p:txBody>
        </p:sp>
        <p:sp>
          <p:nvSpPr>
            <p:cNvPr id="443402" name="Text Box 10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b="1" i="1" dirty="0"/>
                <a:t>Living Conditions</a:t>
              </a:r>
            </a:p>
          </p:txBody>
        </p:sp>
      </p:grp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82" y="1390003"/>
            <a:ext cx="3418217" cy="24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15" y="3987740"/>
            <a:ext cx="3544784" cy="23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73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510988" y="797859"/>
            <a:ext cx="8175811" cy="2339102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Property</a:t>
            </a:r>
            <a:endParaRPr lang="en-US" sz="10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Laws in Americas considered enslaved Africans to be </a:t>
            </a:r>
            <a:r>
              <a:rPr lang="en-US" u="sng" dirty="0"/>
              <a:t>property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Slaves had no </a:t>
            </a:r>
            <a:r>
              <a:rPr lang="en-US" u="sng" dirty="0"/>
              <a:t>rights, freedoms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Slaveholders controlled most conditions under which they lived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Often enslaved people endured </a:t>
            </a:r>
            <a:r>
              <a:rPr lang="en-US" u="sng" dirty="0"/>
              <a:t>brutal treatment</a:t>
            </a:r>
            <a:r>
              <a:rPr lang="en-US" dirty="0"/>
              <a:t>, abuse</a:t>
            </a:r>
          </a:p>
        </p:txBody>
      </p:sp>
      <p:pic>
        <p:nvPicPr>
          <p:cNvPr id="545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29" y="3228638"/>
            <a:ext cx="3962401" cy="298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530" y="3264274"/>
            <a:ext cx="3883210" cy="29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663389" y="651811"/>
            <a:ext cx="3415552" cy="5570756"/>
          </a:xfrm>
          <a:prstGeom prst="rect">
            <a:avLst/>
          </a:prstGeom>
          <a:solidFill>
            <a:srgbClr val="F8C4C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Resistance</a:t>
            </a:r>
            <a:endParaRPr lang="en-US" sz="10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Slaves coped with inhumane conditions many different ways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Some resisted by trying to keep </a:t>
            </a:r>
            <a:r>
              <a:rPr lang="en-US" u="sng" dirty="0"/>
              <a:t>cultural</a:t>
            </a:r>
            <a:r>
              <a:rPr lang="en-US" dirty="0"/>
              <a:t> traditions alive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Others turned to religion for strength, hope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Some fought back by slowing work, destroying equipment, </a:t>
            </a:r>
            <a:r>
              <a:rPr lang="en-US" u="sng" dirty="0"/>
              <a:t>revolting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Some able to flee, establish communities of </a:t>
            </a:r>
            <a:r>
              <a:rPr lang="en-US" u="sng" dirty="0"/>
              <a:t>runaways</a:t>
            </a:r>
          </a:p>
        </p:txBody>
      </p:sp>
      <p:pic>
        <p:nvPicPr>
          <p:cNvPr id="547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4446" y="1992472"/>
            <a:ext cx="4518212" cy="318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532846" y="967537"/>
            <a:ext cx="8229600" cy="4991474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algn="ctr"/>
            <a:r>
              <a:rPr lang="en-US" sz="3200" b="1" dirty="0"/>
              <a:t>Summarize</a:t>
            </a:r>
          </a:p>
          <a:p>
            <a:pPr marL="233363" indent="-233363" algn="ctr"/>
            <a:endParaRPr lang="en-US" sz="1200" b="1" dirty="0"/>
          </a:p>
          <a:p>
            <a:pPr marL="233363" indent="-233363"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200" dirty="0"/>
              <a:t>Why did many slaves fight back against their owners?</a:t>
            </a:r>
          </a:p>
          <a:p>
            <a:pPr marL="233363" indent="-233363"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endParaRPr lang="en-US" sz="3200" dirty="0"/>
          </a:p>
          <a:p>
            <a:pPr marL="233363" indent="-233363"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200" b="1" dirty="0"/>
              <a:t>Respond</a:t>
            </a:r>
          </a:p>
          <a:p>
            <a:pPr marL="233363" indent="-233363"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endParaRPr lang="en-US" sz="1200" dirty="0"/>
          </a:p>
          <a:p>
            <a:pPr marL="233363" indent="-233363"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200" dirty="0"/>
              <a:t>What would you have done if you were a slave?</a:t>
            </a:r>
          </a:p>
          <a:p>
            <a:pPr marL="233363" indent="-233363"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731838"/>
          </a:xfrm>
          <a:prstGeom prst="rect">
            <a:avLst/>
          </a:prstGeom>
          <a:solidFill>
            <a:srgbClr val="FEE8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u="sng" dirty="0"/>
              <a:t>400 years </a:t>
            </a:r>
            <a:r>
              <a:rPr lang="en-US" dirty="0"/>
              <a:t>of Atlantic slave trade</a:t>
            </a:r>
          </a:p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dirty="0"/>
              <a:t>Devastated West African </a:t>
            </a:r>
            <a:r>
              <a:rPr lang="en-US" u="sng" dirty="0"/>
              <a:t>societies</a:t>
            </a:r>
          </a:p>
        </p:txBody>
      </p:sp>
      <p:grpSp>
        <p:nvGrpSpPr>
          <p:cNvPr id="447491" name="Group 3"/>
          <p:cNvGrpSpPr>
            <a:grpSpLocks/>
          </p:cNvGrpSpPr>
          <p:nvPr/>
        </p:nvGrpSpPr>
        <p:grpSpPr bwMode="auto">
          <a:xfrm>
            <a:off x="533400" y="1981200"/>
            <a:ext cx="3886200" cy="3962400"/>
            <a:chOff x="384" y="624"/>
            <a:chExt cx="1632" cy="3120"/>
          </a:xfrm>
        </p:grpSpPr>
        <p:sp>
          <p:nvSpPr>
            <p:cNvPr id="447492" name="Text Box 4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Estimates of </a:t>
              </a:r>
              <a:r>
                <a:rPr lang="en-US" u="sng" dirty="0"/>
                <a:t>15 to 20 million </a:t>
              </a:r>
              <a:r>
                <a:rPr lang="en-US" dirty="0"/>
                <a:t>Africans shipped to Americas against their will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Millions more sent to Europe, Asia, Middle East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Human cost enormous</a:t>
              </a:r>
            </a:p>
            <a:p>
              <a:pPr marL="623888" lvl="1" indent="-2762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–"/>
              </a:pPr>
              <a:r>
                <a:rPr lang="en-US" sz="1800" dirty="0"/>
                <a:t>Countless died </a:t>
              </a:r>
              <a:r>
                <a:rPr lang="en-US" sz="1800" u="sng" dirty="0"/>
                <a:t>in transit</a:t>
              </a:r>
            </a:p>
            <a:p>
              <a:pPr marL="623888" lvl="1" indent="-2762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–"/>
              </a:pPr>
              <a:r>
                <a:rPr lang="en-US" sz="1800" dirty="0"/>
                <a:t>Millions deprived of </a:t>
              </a:r>
              <a:r>
                <a:rPr lang="en-US" sz="1800" u="sng" dirty="0"/>
                <a:t>freedom</a:t>
              </a:r>
            </a:p>
            <a:p>
              <a:pPr marL="623888" lvl="1" indent="-2762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–"/>
              </a:pPr>
              <a:r>
                <a:rPr lang="en-US" sz="1800" dirty="0"/>
                <a:t>Descendants doomed to lives of </a:t>
              </a:r>
              <a:r>
                <a:rPr lang="en-US" sz="1800" u="sng" dirty="0"/>
                <a:t>forced</a:t>
              </a:r>
              <a:r>
                <a:rPr lang="en-US" sz="1800" dirty="0"/>
                <a:t> servitude</a:t>
              </a:r>
            </a:p>
          </p:txBody>
        </p:sp>
        <p:sp>
          <p:nvSpPr>
            <p:cNvPr id="447493" name="Text Box 5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dirty="0"/>
                <a:t>Effect:  Human Cost</a:t>
              </a:r>
            </a:p>
          </p:txBody>
        </p:sp>
      </p:grpSp>
      <p:grpSp>
        <p:nvGrpSpPr>
          <p:cNvPr id="447494" name="Group 6"/>
          <p:cNvGrpSpPr>
            <a:grpSpLocks/>
          </p:cNvGrpSpPr>
          <p:nvPr/>
        </p:nvGrpSpPr>
        <p:grpSpPr bwMode="auto">
          <a:xfrm>
            <a:off x="4724400" y="1981200"/>
            <a:ext cx="3886200" cy="3962400"/>
            <a:chOff x="384" y="624"/>
            <a:chExt cx="1632" cy="3120"/>
          </a:xfrm>
        </p:grpSpPr>
        <p:sp>
          <p:nvSpPr>
            <p:cNvPr id="447495" name="Text Box 7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Effects profound in Africa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Slave raiders captured strongest young—future </a:t>
              </a:r>
              <a:r>
                <a:rPr lang="en-US" u="sng" dirty="0"/>
                <a:t>leaders</a:t>
              </a:r>
              <a:r>
                <a:rPr lang="en-US" dirty="0"/>
                <a:t> of societies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u="sng" dirty="0"/>
                <a:t>Divided</a:t>
              </a:r>
              <a:r>
                <a:rPr lang="en-US" dirty="0"/>
                <a:t> Africans one from another—some rulers waged wars to gain captives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Forced labor of millions of Africans </a:t>
              </a:r>
              <a:r>
                <a:rPr lang="en-US" u="sng" dirty="0"/>
                <a:t>did not enrich</a:t>
              </a:r>
              <a:r>
                <a:rPr lang="en-US" dirty="0"/>
                <a:t> Africa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endParaRPr lang="en-US" dirty="0"/>
            </a:p>
          </p:txBody>
        </p:sp>
        <p:sp>
          <p:nvSpPr>
            <p:cNvPr id="447496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dirty="0"/>
                <a:t>Effect on Africa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i="1" dirty="0"/>
            </a:p>
          </p:txBody>
        </p:sp>
      </p:grpSp>
      <p:sp>
        <p:nvSpPr>
          <p:cNvPr id="447497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</a:rPr>
              <a:t>Effects of the Slave Trade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457200" y="914400"/>
            <a:ext cx="8229600" cy="4939553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algn="ctr"/>
            <a:r>
              <a:rPr lang="en-US" sz="3200" b="1" dirty="0"/>
              <a:t>Summarize</a:t>
            </a:r>
          </a:p>
          <a:p>
            <a:pPr marL="233363" indent="-233363" algn="ctr"/>
            <a:r>
              <a:rPr lang="en-US" sz="3200" dirty="0"/>
              <a:t>What effects did the Atlantic slave trade have in Africa?</a:t>
            </a:r>
          </a:p>
          <a:p>
            <a:pPr marL="233363" indent="-233363" algn="ctr"/>
            <a:endParaRPr lang="en-US" sz="3200" dirty="0"/>
          </a:p>
          <a:p>
            <a:pPr marL="233363" indent="-233363" algn="ctr"/>
            <a:endParaRPr lang="en-US" sz="3200" dirty="0"/>
          </a:p>
          <a:p>
            <a:pPr marL="233363" indent="-233363" algn="ctr"/>
            <a:r>
              <a:rPr lang="en-US" sz="3200" b="1" dirty="0"/>
              <a:t>Speculate</a:t>
            </a:r>
          </a:p>
          <a:p>
            <a:pPr marL="233363" indent="-233363" algn="ctr"/>
            <a:r>
              <a:rPr lang="en-US" sz="3200" dirty="0"/>
              <a:t>What effect would the Atlantic slave trade have had in the Americas?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2971800"/>
            <a:ext cx="8229600" cy="2895600"/>
          </a:xfrm>
          <a:prstGeom prst="rect">
            <a:avLst/>
          </a:prstGeom>
          <a:solidFill>
            <a:srgbClr val="B8D9E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Reading Focus</a:t>
            </a:r>
            <a:endParaRPr lang="en-US" sz="10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200" dirty="0"/>
              <a:t>Where did the Atlantic slave trade originate?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200" dirty="0"/>
              <a:t>How did slavery evolve in the American colonies?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200" dirty="0"/>
              <a:t>What were the consequences of the slave trade?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57200" y="1143000"/>
            <a:ext cx="8229600" cy="1676400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Main Idea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200" dirty="0"/>
              <a:t>Between the 1500s and the 1800s millions of Africans </a:t>
            </a:r>
            <a:r>
              <a:rPr lang="en-US" sz="2200" u="sng" dirty="0"/>
              <a:t>were captured, shipped</a:t>
            </a:r>
            <a:r>
              <a:rPr lang="en-US" sz="2200" dirty="0"/>
              <a:t> across the Atlantic Ocean, and sold as </a:t>
            </a:r>
            <a:r>
              <a:rPr lang="en-US" sz="2200" u="sng" dirty="0"/>
              <a:t>slaves</a:t>
            </a:r>
            <a:r>
              <a:rPr lang="en-US" sz="2200" dirty="0"/>
              <a:t> in the Americas.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The Atlantic Slave Trade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2185214"/>
          </a:xfrm>
          <a:prstGeom prst="rect">
            <a:avLst/>
          </a:prstGeom>
          <a:solidFill>
            <a:srgbClr val="F8C4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Effect:  Economies</a:t>
            </a:r>
            <a:endParaRPr lang="en-US" sz="12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Forced labor of Africans did </a:t>
            </a:r>
            <a:r>
              <a:rPr lang="en-US" u="sng" dirty="0"/>
              <a:t>enrich</a:t>
            </a:r>
            <a:r>
              <a:rPr lang="en-US" dirty="0"/>
              <a:t> other parts of world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Labor of African slaves built economies of many American </a:t>
            </a:r>
            <a:r>
              <a:rPr lang="en-US" u="sng" dirty="0"/>
              <a:t>colonies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Their knowledge of </a:t>
            </a:r>
            <a:r>
              <a:rPr lang="en-US" u="sng" dirty="0"/>
              <a:t>agriculture</a:t>
            </a:r>
            <a:r>
              <a:rPr lang="en-US" dirty="0"/>
              <a:t> contributed to growth of rice industry in southern English colonies</a:t>
            </a:r>
          </a:p>
        </p:txBody>
      </p:sp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88" y="3199840"/>
            <a:ext cx="3534715" cy="28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9115" y="3453374"/>
            <a:ext cx="4237350" cy="235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448236" y="914400"/>
            <a:ext cx="3146612" cy="5016758"/>
          </a:xfrm>
          <a:prstGeom prst="rect">
            <a:avLst/>
          </a:prstGeom>
          <a:solidFill>
            <a:srgbClr val="F29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Effect:  Spread of Culture</a:t>
            </a:r>
            <a:endParaRPr lang="en-US" sz="12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As result of slave trade, people of African descent spread throughout </a:t>
            </a:r>
            <a:r>
              <a:rPr lang="en-US" u="sng" dirty="0"/>
              <a:t>Americas, Western Europe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Spread called the </a:t>
            </a:r>
            <a:r>
              <a:rPr lang="en-US" b="1" dirty="0"/>
              <a:t>African </a:t>
            </a:r>
            <a:r>
              <a:rPr lang="en-US" b="1" u="sng" dirty="0"/>
              <a:t>Diaspora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Eventually led to spread of African culture—music, art, religion, food—throughout the Western World</a:t>
            </a: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4" cstate="print"/>
          <a:srcRect l="5525" t="11643" r="60607" b="9106"/>
          <a:stretch>
            <a:fillRect/>
          </a:stretch>
        </p:blipFill>
        <p:spPr bwMode="auto">
          <a:xfrm>
            <a:off x="5334001" y="537882"/>
            <a:ext cx="3003175" cy="315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116" y="2014257"/>
            <a:ext cx="2838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470" y="3365452"/>
            <a:ext cx="2774296" cy="29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8329" y="4651842"/>
            <a:ext cx="2823882" cy="22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6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16875" y="6111875"/>
            <a:ext cx="91440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8717678"/>
              </p:ext>
            </p:extLst>
          </p:nvPr>
        </p:nvGraphicFramePr>
        <p:xfrm>
          <a:off x="609600" y="609599"/>
          <a:ext cx="8050305" cy="55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3" name="Picture 3" descr="p494_a"/>
          <p:cNvPicPr>
            <a:picLocks noChangeAspect="1" noChangeArrowheads="1"/>
          </p:cNvPicPr>
          <p:nvPr/>
        </p:nvPicPr>
        <p:blipFill>
          <a:blip r:embed="rId3" cstate="print"/>
          <a:srcRect l="23120" t="14085" r="24268"/>
          <a:stretch>
            <a:fillRect/>
          </a:stretch>
        </p:blipFill>
        <p:spPr bwMode="auto">
          <a:xfrm>
            <a:off x="1694329" y="419274"/>
            <a:ext cx="5844987" cy="6030909"/>
          </a:xfrm>
          <a:prstGeom prst="rect">
            <a:avLst/>
          </a:prstGeom>
          <a:noFill/>
        </p:spPr>
      </p:pic>
      <p:sp>
        <p:nvSpPr>
          <p:cNvPr id="45568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6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16875" y="6111875"/>
            <a:ext cx="91440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p494_b"/>
          <p:cNvPicPr>
            <a:picLocks noChangeAspect="1" noChangeArrowheads="1"/>
          </p:cNvPicPr>
          <p:nvPr/>
        </p:nvPicPr>
        <p:blipFill>
          <a:blip r:embed="rId3" cstate="print"/>
          <a:srcRect l="684" r="1135"/>
          <a:stretch>
            <a:fillRect/>
          </a:stretch>
        </p:blipFill>
        <p:spPr bwMode="auto">
          <a:xfrm>
            <a:off x="301786" y="2287587"/>
            <a:ext cx="8573273" cy="2723683"/>
          </a:xfrm>
          <a:prstGeom prst="rect">
            <a:avLst/>
          </a:prstGeom>
          <a:noFill/>
        </p:spPr>
      </p:pic>
      <p:sp>
        <p:nvSpPr>
          <p:cNvPr id="45670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6708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6709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31163" y="6126163"/>
            <a:ext cx="868362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Down Arrow 5"/>
          <p:cNvSpPr/>
          <p:nvPr/>
        </p:nvSpPr>
        <p:spPr bwMode="auto">
          <a:xfrm rot="2337800">
            <a:off x="1662336" y="1097100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029018" y="1115030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9191112">
            <a:off x="6655678" y="1141924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1371600"/>
          </a:xfrm>
          <a:prstGeom prst="rect">
            <a:avLst/>
          </a:prstGeom>
          <a:solidFill>
            <a:srgbClr val="F296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Slavery has existed in </a:t>
            </a:r>
            <a:r>
              <a:rPr lang="en-US" u="sng" dirty="0"/>
              <a:t>many parts </a:t>
            </a:r>
            <a:r>
              <a:rPr lang="en-US" dirty="0"/>
              <a:t>of the world</a:t>
            </a:r>
          </a:p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People forced into slavery came from different </a:t>
            </a:r>
            <a:r>
              <a:rPr lang="en-US" u="sng" dirty="0"/>
              <a:t>walks of life</a:t>
            </a:r>
          </a:p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Farmers, merchants, priests, soldiers, or musicians; fathers and mothers, sons and daughters.  </a:t>
            </a:r>
          </a:p>
        </p:txBody>
      </p:sp>
      <p:grpSp>
        <p:nvGrpSpPr>
          <p:cNvPr id="437251" name="Group 3"/>
          <p:cNvGrpSpPr>
            <a:grpSpLocks/>
          </p:cNvGrpSpPr>
          <p:nvPr/>
        </p:nvGrpSpPr>
        <p:grpSpPr bwMode="auto">
          <a:xfrm>
            <a:off x="533400" y="2590800"/>
            <a:ext cx="2590800" cy="3352800"/>
            <a:chOff x="384" y="624"/>
            <a:chExt cx="1632" cy="3120"/>
          </a:xfrm>
        </p:grpSpPr>
        <p:sp>
          <p:nvSpPr>
            <p:cNvPr id="437252" name="Text Box 4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Shortage of labor in Americas led to beginning of Atlantic slave trade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European planters needed workers on sugar, tobacco </a:t>
              </a:r>
              <a:r>
                <a:rPr lang="en-US" sz="1900" b="1" u="sng" dirty="0"/>
                <a:t>plantations</a:t>
              </a:r>
              <a:endParaRPr lang="en-US" b="1" u="sng" dirty="0"/>
            </a:p>
          </p:txBody>
        </p:sp>
        <p:sp>
          <p:nvSpPr>
            <p:cNvPr id="437253" name="Text Box 5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u="sng" dirty="0"/>
                <a:t>Beginnings</a:t>
              </a:r>
            </a:p>
          </p:txBody>
        </p:sp>
      </p:grpSp>
      <p:grpSp>
        <p:nvGrpSpPr>
          <p:cNvPr id="437254" name="Group 6"/>
          <p:cNvGrpSpPr>
            <a:grpSpLocks/>
          </p:cNvGrpSpPr>
          <p:nvPr/>
        </p:nvGrpSpPr>
        <p:grpSpPr bwMode="auto">
          <a:xfrm>
            <a:off x="3276600" y="2590800"/>
            <a:ext cx="2590800" cy="3352800"/>
            <a:chOff x="384" y="624"/>
            <a:chExt cx="1632" cy="3120"/>
          </a:xfrm>
        </p:grpSpPr>
        <p:sp>
          <p:nvSpPr>
            <p:cNvPr id="437255" name="Text Box 7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Planters first used Native Americans; European </a:t>
              </a:r>
              <a:r>
                <a:rPr lang="en-US" sz="1900" u="sng" dirty="0"/>
                <a:t>diseases </a:t>
              </a:r>
              <a:r>
                <a:rPr lang="en-US" sz="1900" dirty="0"/>
                <a:t>killed millions 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1600s, used indentured servants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Expensive to support workers</a:t>
              </a:r>
              <a:endParaRPr lang="en-US" sz="1800" dirty="0"/>
            </a:p>
          </p:txBody>
        </p:sp>
        <p:sp>
          <p:nvSpPr>
            <p:cNvPr id="437256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u="sng" dirty="0"/>
                <a:t>Native Americans</a:t>
              </a:r>
            </a:p>
          </p:txBody>
        </p:sp>
      </p:grpSp>
      <p:grpSp>
        <p:nvGrpSpPr>
          <p:cNvPr id="437257" name="Group 9"/>
          <p:cNvGrpSpPr>
            <a:grpSpLocks/>
          </p:cNvGrpSpPr>
          <p:nvPr/>
        </p:nvGrpSpPr>
        <p:grpSpPr bwMode="auto">
          <a:xfrm>
            <a:off x="6019800" y="2590800"/>
            <a:ext cx="2590800" cy="3352800"/>
            <a:chOff x="384" y="624"/>
            <a:chExt cx="1632" cy="3120"/>
          </a:xfrm>
        </p:grpSpPr>
        <p:sp>
          <p:nvSpPr>
            <p:cNvPr id="437258" name="Text Box 10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u="sng" dirty="0"/>
                <a:t>Millions</a:t>
              </a:r>
              <a:r>
                <a:rPr lang="en-US" sz="1900" dirty="0"/>
                <a:t> forcibly taken to Americas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Most from coast of West Africa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Some exchanged for firearms, goods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Others </a:t>
              </a:r>
              <a:r>
                <a:rPr lang="en-US" sz="1900" u="sng" dirty="0"/>
                <a:t>kidnapped </a:t>
              </a:r>
              <a:r>
                <a:rPr lang="en-US" sz="1900" dirty="0"/>
                <a:t>on raids by traders</a:t>
              </a:r>
              <a:endParaRPr lang="en-US" dirty="0"/>
            </a:p>
          </p:txBody>
        </p:sp>
        <p:sp>
          <p:nvSpPr>
            <p:cNvPr id="437259" name="Text Box 11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u="sng" dirty="0"/>
                <a:t>African Slaves</a:t>
              </a:r>
            </a:p>
          </p:txBody>
        </p:sp>
      </p:grpSp>
      <p:sp>
        <p:nvSpPr>
          <p:cNvPr id="437260" name="Rectangle 1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</a:rPr>
              <a:t>Origins of the Slave Trade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90" name="Picture 6" descr="p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871" y="1234070"/>
            <a:ext cx="7019365" cy="488882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4525"/>
            <a:ext cx="8229600" cy="588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Slave Trade Destinations</a:t>
            </a:r>
            <a:endParaRPr lang="en-CA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4525"/>
            <a:ext cx="8229600" cy="588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Slave Trade Destinations</a:t>
            </a:r>
            <a:endParaRPr lang="en-CA" dirty="0"/>
          </a:p>
        </p:txBody>
      </p:sp>
      <p:pic>
        <p:nvPicPr>
          <p:cNvPr id="4" name="Picture 13" descr="8515_WH3E_SENA_U4C16S4.gif                                     0004CC59BananaMan G4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987" y="1290916"/>
            <a:ext cx="7052669" cy="478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Trade Network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47800"/>
            <a:ext cx="8229600" cy="4419600"/>
          </a:xfrm>
          <a:solidFill>
            <a:srgbClr val="FEE8EA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dirty="0"/>
              <a:t>Captured Africans became part of a network called the </a:t>
            </a:r>
            <a:r>
              <a:rPr lang="en-US" sz="2800" b="1" u="sng" dirty="0"/>
              <a:t>triangular trade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First leg of triangle - ships carried </a:t>
            </a:r>
            <a:r>
              <a:rPr lang="en-US" sz="2400" u="sng" dirty="0"/>
              <a:t>European goods </a:t>
            </a:r>
            <a:r>
              <a:rPr lang="en-US" sz="2400" dirty="0"/>
              <a:t>to Africa to be exchanged for slaves.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Second leg - </a:t>
            </a:r>
            <a:r>
              <a:rPr lang="en-US" sz="2400" b="1" u="sng" dirty="0"/>
              <a:t>Middle Passage </a:t>
            </a:r>
            <a:r>
              <a:rPr lang="en-US" sz="2400" b="1" dirty="0"/>
              <a:t>- </a:t>
            </a:r>
            <a:r>
              <a:rPr lang="en-US" sz="2400" dirty="0"/>
              <a:t>Africans were brought to the Americas to be sold. 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Third leg - </a:t>
            </a:r>
            <a:r>
              <a:rPr lang="en-US" sz="2400" u="sng" dirty="0"/>
              <a:t>American products </a:t>
            </a:r>
            <a:r>
              <a:rPr lang="en-US" sz="2400" dirty="0"/>
              <a:t>were carried to Europe.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Some slave traders from Americas sailed directly to Africa, not following triangular route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4525"/>
            <a:ext cx="8229600" cy="588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Triangular Trade</a:t>
            </a:r>
            <a:endParaRPr lang="en-CA" dirty="0"/>
          </a:p>
        </p:txBody>
      </p:sp>
      <p:pic>
        <p:nvPicPr>
          <p:cNvPr id="4843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581" t="9760" r="9335" b="12685"/>
          <a:stretch>
            <a:fillRect/>
          </a:stretch>
        </p:blipFill>
        <p:spPr bwMode="auto">
          <a:xfrm>
            <a:off x="1047978" y="1233775"/>
            <a:ext cx="7118869" cy="4976246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457200" y="1654139"/>
            <a:ext cx="4025900" cy="4213261"/>
          </a:xfrm>
          <a:prstGeom prst="rect">
            <a:avLst/>
          </a:prstGeom>
          <a:solidFill>
            <a:srgbClr val="B8D9E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/>
              <a:t>Middle Passage, </a:t>
            </a:r>
            <a:r>
              <a:rPr lang="en-US" sz="1800" u="sng" dirty="0"/>
              <a:t>terrifying</a:t>
            </a:r>
            <a:r>
              <a:rPr lang="en-US" sz="1800" dirty="0"/>
              <a:t> ordeal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/>
              <a:t>Captive Africans </a:t>
            </a:r>
            <a:r>
              <a:rPr lang="en-US" sz="1800" u="sng" dirty="0"/>
              <a:t>chained together</a:t>
            </a:r>
            <a:r>
              <a:rPr lang="en-US" sz="1800" dirty="0"/>
              <a:t>, forced into dark, cramped quarters below ship’s decks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/>
              <a:t>Could neither sit nor stand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/>
              <a:t>Journey lasted three to six weeks. </a:t>
            </a:r>
            <a:r>
              <a:rPr lang="en-US" sz="1800" u="sng" dirty="0"/>
              <a:t>Ten to twenty percent </a:t>
            </a:r>
            <a:r>
              <a:rPr lang="en-US" sz="1800" dirty="0"/>
              <a:t>did not survive</a:t>
            </a:r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</a:rPr>
              <a:t>Middle Passage</a:t>
            </a:r>
          </a:p>
        </p:txBody>
      </p:sp>
      <p:pic>
        <p:nvPicPr>
          <p:cNvPr id="4904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9363" y="2373651"/>
            <a:ext cx="4143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60900" y="1371600"/>
            <a:ext cx="4025900" cy="4495800"/>
            <a:chOff x="384" y="624"/>
            <a:chExt cx="1632" cy="3120"/>
          </a:xfrm>
        </p:grpSpPr>
        <p:sp>
          <p:nvSpPr>
            <p:cNvPr id="441347" name="Text Box 3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sz="1800" b="1"/>
                <a:t>Olaudah Equiano</a:t>
              </a:r>
              <a:r>
                <a:rPr lang="en-US" sz="1800"/>
                <a:t> wrote about conditions on slave ship: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sz="1800"/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sz="1800"/>
                <a:t>“The stench of the hold…was so intolerably loathsome, that it was dangerous to remain there for any time…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sz="1800"/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sz="1800"/>
                <a:t>“The shrieks of the women, and the groans of the dying, rendered the whole scene of horror almost inconceivable.”</a:t>
              </a:r>
            </a:p>
          </p:txBody>
        </p:sp>
        <p:sp>
          <p:nvSpPr>
            <p:cNvPr id="441348" name="Text Box 4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2400" b="1" i="1"/>
                <a:t>Horrific Conditions</a:t>
              </a:r>
            </a:p>
          </p:txBody>
        </p:sp>
      </p:grp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Middle Passage</a:t>
            </a: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12" y="2160494"/>
            <a:ext cx="3470351" cy="25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5/15/2006 11:29:37 AM&quot;&gt;&lt;Slide id=&quot;303&quot; dur=&quot;1.031&quot;/&gt;&lt;Slide id=&quot;304&quot; dur=&quot;.641&quot;/&gt;&lt;Slide id=&quot;308&quot; dur=&quot;3.345&quot; bld=&quot;|.8|.8|.9&quot;/&gt;&lt;Slide id=&quot;327&quot; dur=&quot;2.173&quot; bld=&quot;|1&quot;/&gt;&lt;Slide id=&quot;310&quot; dur=&quot;1.963&quot; bld=&quot;|.1|.7&quot;/&gt;&lt;Slide id=&quot;311&quot; dur=&quot;3.124&quot; bld=&quot;|.4|.9|.9&quot;/&gt;&lt;Slide id=&quot;320&quot; dur=&quot;7.481&quot; bld=&quot;|.6|.9|.9|1.1&quot;/&gt;&lt;/Timings&gt;&lt;Timings time=&quot;5/12/2006 12:13:06 PM&quot;&gt;&lt;Slide id=&quot;303&quot; dur=&quot;2.414&quot; bld=&quot;|.9&quot;/&gt;&lt;/Timings&gt;&lt;/WMTool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5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6693</TotalTime>
  <Words>934</Words>
  <Application>Microsoft Office PowerPoint</Application>
  <PresentationFormat>On-screen Show (4:3)</PresentationFormat>
  <Paragraphs>152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</vt:lpstr>
      <vt:lpstr>2_Custom Design</vt:lpstr>
      <vt:lpstr>3_Custom Design</vt:lpstr>
      <vt:lpstr>5_Custom Design</vt:lpstr>
      <vt:lpstr>The Atlantic Slave Trade</vt:lpstr>
      <vt:lpstr>PowerPoint Presentation</vt:lpstr>
      <vt:lpstr>PowerPoint Presentation</vt:lpstr>
      <vt:lpstr>Slave Trade Destinations</vt:lpstr>
      <vt:lpstr>Slave Trade Destinations</vt:lpstr>
      <vt:lpstr>PowerPoint Presentation</vt:lpstr>
      <vt:lpstr>Triangular Trade</vt:lpstr>
      <vt:lpstr>PowerPoint Presentation</vt:lpstr>
      <vt:lpstr>PowerPoint Presentation</vt:lpstr>
      <vt:lpstr>The Slave Trade – Video Clip from Amistad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Bonnar</dc:creator>
  <cp:lastModifiedBy>Shawn Slenczka</cp:lastModifiedBy>
  <cp:revision>283</cp:revision>
  <cp:lastPrinted>2005-02-01T16:21:45Z</cp:lastPrinted>
  <dcterms:created xsi:type="dcterms:W3CDTF">2005-01-20T18:32:35Z</dcterms:created>
  <dcterms:modified xsi:type="dcterms:W3CDTF">2021-08-03T19:18:31Z</dcterms:modified>
</cp:coreProperties>
</file>