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56" r:id="rId6"/>
    <p:sldId id="257" r:id="rId7"/>
    <p:sldId id="269" r:id="rId8"/>
    <p:sldId id="272" r:id="rId9"/>
    <p:sldId id="265" r:id="rId10"/>
    <p:sldId id="271" r:id="rId11"/>
    <p:sldId id="259" r:id="rId12"/>
    <p:sldId id="267" r:id="rId13"/>
    <p:sldId id="260" r:id="rId14"/>
    <p:sldId id="268" r:id="rId15"/>
    <p:sldId id="261" r:id="rId16"/>
    <p:sldId id="263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C5CBF5-51AE-4C60-ADBC-79BEEB49750C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AB0266-5AFB-4916-B364-8EAE377FD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6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9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15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1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9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Medieval Europe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900" dirty="0"/>
              <a:t> Cathedrals –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900" dirty="0"/>
              <a:t>New style of architecture – Gothic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2900" dirty="0"/>
              <a:t>Stained glass windows, ribbed vaults, flying buttresses, pointed arches etc.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900" dirty="0"/>
              <a:t>Meant to inspire worship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900" dirty="0"/>
              <a:t>Example – Notre Dame</a:t>
            </a:r>
          </a:p>
        </p:txBody>
      </p:sp>
      <p:pic>
        <p:nvPicPr>
          <p:cNvPr id="1026" name="Picture 2" descr="Notre D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395287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Crusades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300" dirty="0"/>
              <a:t>	Call for Crusades –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The Byzantine Emperor wrote a letter for help against the Muslim Turks in 1093 </a:t>
            </a:r>
            <a:r>
              <a:rPr lang="en-US" sz="2800" dirty="0">
                <a:sym typeface="Wingdings" pitchFamily="2" charset="2"/>
              </a:rPr>
              <a:t> Pope Urban II issued a call to gain control of the Holy Land. 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2800" dirty="0">
                <a:sym typeface="Wingdings" pitchFamily="2" charset="2"/>
              </a:rPr>
              <a:t>Brought a tremendous outpouring of religious feeling and support for the Crusade. </a:t>
            </a:r>
            <a:endParaRPr lang="en-US" sz="2800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300" dirty="0"/>
              <a:t> 	Crusades (1,2,3,4) –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Crusade - 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2800" dirty="0"/>
              <a:t>Most Crusaders – French 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2800" dirty="0"/>
              <a:t>Ill-prepared for war (knew nothing about the geography, climate, or culture)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2800" dirty="0"/>
              <a:t>Won a narrow strip of land but Turks regain land.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 Crusade – 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2800" dirty="0"/>
              <a:t>Recapture land but were defeated and Saladin took Jerusalem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Crusade - 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1900" dirty="0"/>
              <a:t>Kings Crusade – led by Richard the Lion-Hearted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1900" dirty="0"/>
              <a:t>Saladin and Richard agreed to a truce in 1192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100" dirty="0"/>
              <a:t>4</a:t>
            </a:r>
            <a:r>
              <a:rPr lang="en-US" sz="2100" baseline="30000" dirty="0"/>
              <a:t>th</a:t>
            </a:r>
            <a:r>
              <a:rPr lang="en-US" sz="2100" dirty="0"/>
              <a:t> Crusade –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1600" dirty="0"/>
              <a:t>Knights did not reach the Holy Land but looted Constantinople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Impact of the Crusades on the Islamic World –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Left a bitter legacy of religious hatred (both sides committed appalling atrocities)</a:t>
            </a:r>
          </a:p>
          <a:p>
            <a:pPr lvl="1">
              <a:lnSpc>
                <a:spcPct val="80000"/>
              </a:lnSpc>
            </a:pPr>
            <a:r>
              <a:rPr lang="en-US" sz="2500"/>
              <a:t>Jerusalem</a:t>
            </a:r>
            <a:endParaRPr lang="en-US" sz="2800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Effects of the Crusades in Europe –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increase in trade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cultural diffusion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Byzantine Empire weakened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Turned against the Jews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legacy of bitterness/hatred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decline of feudalism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lessened power of pope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800" dirty="0"/>
              <a:t>Exploration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Origin –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Began in Asia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Followed trade routes</a:t>
            </a:r>
          </a:p>
          <a:p>
            <a:pPr marL="1062990" lvl="2" indent="-514350">
              <a:lnSpc>
                <a:spcPct val="80000"/>
              </a:lnSpc>
            </a:pPr>
            <a:r>
              <a:rPr lang="en-US" sz="2200" dirty="0"/>
              <a:t>Black rats carried infected fleas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Effects –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Trade declined, prices rose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Town populations fell (1/3 of Europe’s population was wiped out)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Jews were blamed for the plague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500" dirty="0"/>
              <a:t>Church suffered a loss of prestige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Plague symptoms –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dirty="0"/>
              <a:t>Painful swelling in the lymph nodes (armpit and groin) called buboes.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dirty="0"/>
              <a:t>Purplish or blackish spots on the skin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dirty="0"/>
              <a:t>Extremely high fever, chills, delirium, and in most cases death. </a:t>
            </a:r>
          </a:p>
          <a:p>
            <a:pPr marL="788670" lvl="1" indent="-514350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Feudalism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Manorial System –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Heart of medieval economy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Manor (lord’s estate) – included one or more villages and the surrounding lands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Generally self-sufficient (produce everything they needed)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Role of the Monarch – </a:t>
            </a:r>
          </a:p>
          <a:p>
            <a:pPr lvl="1"/>
            <a:r>
              <a:rPr lang="en-US" dirty="0"/>
              <a:t>Invasions by Vikings, Muslims, and Magyars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too weak to maintain order and law</a:t>
            </a:r>
          </a:p>
          <a:p>
            <a:pPr lvl="1"/>
            <a:r>
              <a:rPr lang="en-US" dirty="0"/>
              <a:t>Decentralized political structure – granted a fief (estate) exchange for loyalty and military service.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Status of Peasants –</a:t>
            </a:r>
          </a:p>
          <a:p>
            <a:pPr lvl="1"/>
            <a:r>
              <a:rPr lang="en-US" dirty="0"/>
              <a:t>Work the land in return protection</a:t>
            </a:r>
          </a:p>
          <a:p>
            <a:pPr lvl="1"/>
            <a:r>
              <a:rPr lang="en-US" dirty="0"/>
              <a:t>Most were serfs (bond to land)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dfordstmartins.com/catalog/static/bsm/0312640765/fig_10_01_medieval_man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20"/>
            <a:ext cx="4962525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/>
              <a:t>Three Field System – moved from two fields system </a:t>
            </a:r>
            <a:r>
              <a:rPr lang="en-US" sz="2800" dirty="0">
                <a:sym typeface="Wingdings" pitchFamily="2" charset="2"/>
              </a:rPr>
              <a:t> two of the fields were planted and the other lay fallow (unused) for a year.</a:t>
            </a:r>
          </a:p>
          <a:p>
            <a:pPr lvl="2"/>
            <a:r>
              <a:rPr lang="en-US" sz="2800" dirty="0">
                <a:sym typeface="Wingdings" pitchFamily="2" charset="2"/>
              </a:rPr>
              <a:t>Increased food production = growth in populations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108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4BBC-60EF-4E1B-9BA7-86EAAE2F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DD27-A9FD-4F2D-A9F2-D3C3B92EA4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3E36D-2EA6-4793-A14D-399FDBCDB0F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20EA9CD-E2CF-4E2F-9C78-475762DDE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78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Charlemagne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Leadership – </a:t>
            </a:r>
          </a:p>
          <a:p>
            <a:pPr lvl="1"/>
            <a:r>
              <a:rPr lang="en-US" dirty="0"/>
              <a:t>Reigned for 46years</a:t>
            </a:r>
          </a:p>
          <a:p>
            <a:pPr lvl="2"/>
            <a:r>
              <a:rPr lang="en-US" dirty="0"/>
              <a:t>Spent much of his reign fighting Muslims in Spain, Saxons, </a:t>
            </a:r>
            <a:r>
              <a:rPr lang="en-US" dirty="0" err="1"/>
              <a:t>Avars</a:t>
            </a:r>
            <a:r>
              <a:rPr lang="en-US" dirty="0"/>
              <a:t> and Slaves and </a:t>
            </a:r>
            <a:r>
              <a:rPr lang="en-US" dirty="0" err="1"/>
              <a:t>Lombards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Doubled the sizes of the Frank kingdom</a:t>
            </a:r>
          </a:p>
          <a:p>
            <a:pPr lvl="1"/>
            <a:r>
              <a:rPr lang="en-US" dirty="0"/>
              <a:t>Appointed nobles to rule local regions</a:t>
            </a:r>
          </a:p>
          <a:p>
            <a:pPr lvl="2"/>
            <a:r>
              <a:rPr lang="en-US" dirty="0"/>
              <a:t>To control of these rulers he send out officials to on roads, listen to grievances, and see that justice was done.</a:t>
            </a:r>
          </a:p>
          <a:p>
            <a:pPr lvl="1"/>
            <a:r>
              <a:rPr lang="en-US" dirty="0"/>
              <a:t>Strove to create a united  Christian Europe.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Religion and Education</a:t>
            </a:r>
          </a:p>
          <a:p>
            <a:pPr lvl="1"/>
            <a:r>
              <a:rPr lang="en-US" dirty="0"/>
              <a:t>Worked closely with the Church</a:t>
            </a:r>
          </a:p>
          <a:p>
            <a:pPr lvl="2"/>
            <a:r>
              <a:rPr lang="en-US" dirty="0"/>
              <a:t>Helped spread Christianity to the conquered peoples	</a:t>
            </a:r>
          </a:p>
          <a:p>
            <a:pPr lvl="1"/>
            <a:r>
              <a:rPr lang="en-US" dirty="0"/>
              <a:t>Proclaimed Emperor of Romans by the Pope</a:t>
            </a:r>
          </a:p>
          <a:p>
            <a:pPr lvl="1"/>
            <a:r>
              <a:rPr lang="en-US" dirty="0"/>
              <a:t>Set out to revive Latin learning throughout his empire and encouraged the creation of local schools.</a:t>
            </a:r>
          </a:p>
          <a:p>
            <a:pPr lvl="1"/>
            <a:r>
              <a:rPr lang="en-US" dirty="0"/>
              <a:t>Brought many of the best scholars of Europe to the Palace School. </a:t>
            </a:r>
          </a:p>
          <a:p>
            <a:pPr lvl="2"/>
            <a:r>
              <a:rPr lang="en-US" dirty="0"/>
              <a:t>Curriculum included grammar, rhetoric, logic, geometry, music, etc.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Charlemagne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3962400" cy="49377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Importance – </a:t>
            </a:r>
          </a:p>
          <a:p>
            <a:pPr lvl="1"/>
            <a:r>
              <a:rPr lang="en-US" dirty="0"/>
              <a:t>Extended Christian civilization into Northern Europe </a:t>
            </a:r>
          </a:p>
          <a:p>
            <a:pPr lvl="1"/>
            <a:r>
              <a:rPr lang="en-US" dirty="0"/>
              <a:t>Blended Germanic, Roman, and Christian traditions</a:t>
            </a:r>
          </a:p>
          <a:p>
            <a:pPr lvl="1"/>
            <a:r>
              <a:rPr lang="en-US" dirty="0"/>
              <a:t>Set-up a strong and efficient government</a:t>
            </a:r>
          </a:p>
          <a:p>
            <a:endParaRPr lang="en-US" dirty="0"/>
          </a:p>
        </p:txBody>
      </p:sp>
      <p:pic>
        <p:nvPicPr>
          <p:cNvPr id="4" name="Picture 2" descr="http://uploads4.wikipaintings.org/images/jean-fouquet/coronation-of-charlemagne-1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80022"/>
            <a:ext cx="5079475" cy="461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7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33400" indent="-533400" algn="ctr">
              <a:lnSpc>
                <a:spcPct val="80000"/>
              </a:lnSpc>
            </a:pPr>
            <a:r>
              <a:rPr lang="en-US" dirty="0"/>
              <a:t>Changes in Medieval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 Banking &amp; Trade –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dirty="0"/>
              <a:t>Most trade took place in towns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2200" dirty="0"/>
              <a:t>Cloth biggest trade item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2200" dirty="0"/>
              <a:t>Other items – bacon, salt, honey, cheese, wine, etc.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2200" dirty="0"/>
              <a:t>More goods- expansion of trade routes all over Europe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dirty="0"/>
              <a:t>Traders -  needed new ways to carry large amounts of money and ways to exchange currency 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1900" dirty="0"/>
              <a:t>Bills of exchange establish exchange rates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1900" dirty="0"/>
              <a:t>Letters of credit eliminated the need to carry large amounts of money. 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1900" dirty="0"/>
              <a:t>Banking became an important business (especially in Italy)</a:t>
            </a:r>
            <a:endParaRPr lang="en-US" sz="2200" dirty="0"/>
          </a:p>
          <a:p>
            <a:pPr marL="533400" indent="-533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 Learning &amp; Rise of cities –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dirty="0"/>
              <a:t>Trade was the lifeblood of the new towns  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dirty="0"/>
              <a:t>Cities were full of people and dirty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dirty="0"/>
              <a:t>New institution – university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dirty="0"/>
              <a:t>Scholars used the vernacular</a:t>
            </a:r>
          </a:p>
          <a:p>
            <a:pPr marL="1082040" lvl="2" indent="-533400">
              <a:lnSpc>
                <a:spcPct val="80000"/>
              </a:lnSpc>
            </a:pPr>
            <a:endParaRPr lang="en-US" sz="2200" dirty="0"/>
          </a:p>
          <a:p>
            <a:pPr marL="807720" lvl="1" indent="-533400">
              <a:lnSpc>
                <a:spcPct val="80000"/>
              </a:lnSpc>
              <a:buNone/>
            </a:pPr>
            <a:endParaRPr lang="en-US" sz="2200" dirty="0"/>
          </a:p>
          <a:p>
            <a:pPr marL="807720" lvl="1" indent="-533400">
              <a:lnSpc>
                <a:spcPct val="80000"/>
              </a:lnSpc>
            </a:pPr>
            <a:endParaRPr lang="en-US" sz="2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 Guilds –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dirty="0"/>
              <a:t>An organization of individuals in the same business or occupation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u="sng" dirty="0"/>
              <a:t>Merchant Guilds</a:t>
            </a:r>
            <a:r>
              <a:rPr lang="en-US" sz="2500" dirty="0"/>
              <a:t>- associations of merchants - regulated trade in towns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2200" dirty="0"/>
              <a:t>Encouraged fair business practices – exact quality standards, uniform prices etc.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2200" dirty="0"/>
              <a:t>Active in town government and functioned as social clubs. 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500" u="sng" dirty="0"/>
              <a:t>Craft Guilds </a:t>
            </a:r>
            <a:r>
              <a:rPr lang="en-US" sz="2500" dirty="0"/>
              <a:t>– association of skilled craftspeople </a:t>
            </a:r>
          </a:p>
          <a:p>
            <a:pPr marL="1082040" lvl="2" indent="-533400">
              <a:lnSpc>
                <a:spcPct val="80000"/>
              </a:lnSpc>
            </a:pPr>
            <a:r>
              <a:rPr lang="en-US" sz="1900" dirty="0"/>
              <a:t>Apprentice </a:t>
            </a:r>
            <a:r>
              <a:rPr lang="en-US" sz="1900" dirty="0">
                <a:sym typeface="Wingdings" pitchFamily="2" charset="2"/>
              </a:rPr>
              <a:t> Journeyman  Master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Church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Role of the Church – 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Pope was one of the most powerful leaders in Western Europe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Church administered the sacraments 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Developed Canon law (church law) and even had its own courts.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Political  impact - </a:t>
            </a:r>
            <a:r>
              <a:rPr lang="en-US" sz="2900" dirty="0"/>
              <a:t>Pope Gregory VII &amp; King Henry IV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900" dirty="0"/>
              <a:t>Issue – lay investiture – the appointment of religious officials by kings or noble. 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900" dirty="0"/>
              <a:t>Gregory VII banned lay investiture in 1075.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900" dirty="0"/>
              <a:t>Henry IV ordered Gregory to step down from the papacy and Gregory  VII excommunicated Henry IV.</a:t>
            </a:r>
          </a:p>
          <a:p>
            <a:pPr marL="788670" lvl="1" indent="-514350">
              <a:lnSpc>
                <a:spcPct val="80000"/>
              </a:lnSpc>
            </a:pPr>
            <a:r>
              <a:rPr lang="en-US" sz="2900" dirty="0"/>
              <a:t>Concordat of Worms (1122)– Church could elect and invest bishops with spiritual authority bishops but the emperor invested them with fiefs. </a:t>
            </a:r>
          </a:p>
          <a:p>
            <a:pPr marL="274320" lvl="1" indent="0">
              <a:lnSpc>
                <a:spcPct val="80000"/>
              </a:lnSpc>
              <a:buNone/>
            </a:pPr>
            <a:endParaRPr lang="en-US" sz="29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3029A30266443B6C9C94073E368FD" ma:contentTypeVersion="4" ma:contentTypeDescription="Create a new document." ma:contentTypeScope="" ma:versionID="7d1d5286f1f1a668757f5b3b7b30b577">
  <xsd:schema xmlns:xsd="http://www.w3.org/2001/XMLSchema" xmlns:xs="http://www.w3.org/2001/XMLSchema" xmlns:p="http://schemas.microsoft.com/office/2006/metadata/properties" xmlns:ns2="ec3c8670-5776-42ac-880b-49c2d4944691" xmlns:ns3="17b7f7f1-4041-44e3-8a5b-320854f5725c" targetNamespace="http://schemas.microsoft.com/office/2006/metadata/properties" ma:root="true" ma:fieldsID="6aaffa6e7771de313a3e74cbd5cac931" ns2:_="" ns3:_="">
    <xsd:import namespace="ec3c8670-5776-42ac-880b-49c2d4944691"/>
    <xsd:import namespace="17b7f7f1-4041-44e3-8a5b-320854f572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c8670-5776-42ac-880b-49c2d49446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7f7f1-4041-44e3-8a5b-320854f572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FC4F7D-BB10-456D-AC20-E5F3C15833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3c8670-5776-42ac-880b-49c2d4944691"/>
    <ds:schemaRef ds:uri="17b7f7f1-4041-44e3-8a5b-320854f572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B9E0F7-3814-4BFB-9810-2ADBB9B508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33286D-1184-464D-B6D6-E371E98C455C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17b7f7f1-4041-44e3-8a5b-320854f5725c"/>
    <ds:schemaRef ds:uri="http://schemas.openxmlformats.org/package/2006/metadata/core-properties"/>
    <ds:schemaRef ds:uri="http://schemas.microsoft.com/office/2006/documentManagement/types"/>
    <ds:schemaRef ds:uri="ec3c8670-5776-42ac-880b-49c2d49446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17338</TotalTime>
  <Words>691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</vt:lpstr>
      <vt:lpstr>Wingdings 3</vt:lpstr>
      <vt:lpstr>Origin</vt:lpstr>
      <vt:lpstr>iRespondGraphMaster</vt:lpstr>
      <vt:lpstr>Medieval Europe</vt:lpstr>
      <vt:lpstr>Feudalism </vt:lpstr>
      <vt:lpstr>PowerPoint Presentation</vt:lpstr>
      <vt:lpstr>PowerPoint Presentation</vt:lpstr>
      <vt:lpstr>Charlemagne </vt:lpstr>
      <vt:lpstr>Charlemagne (continued)</vt:lpstr>
      <vt:lpstr>Changes in Medieval Society</vt:lpstr>
      <vt:lpstr>PowerPoint Presentation</vt:lpstr>
      <vt:lpstr>Church </vt:lpstr>
      <vt:lpstr>PowerPoint Presentation</vt:lpstr>
      <vt:lpstr>Crusades</vt:lpstr>
      <vt:lpstr>PowerPoint Presentation</vt:lpstr>
      <vt:lpstr>Plague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Topics</dc:title>
  <dc:creator>install</dc:creator>
  <cp:lastModifiedBy>Shawn Slenczka</cp:lastModifiedBy>
  <cp:revision>104</cp:revision>
  <dcterms:created xsi:type="dcterms:W3CDTF">2012-02-13T20:38:46Z</dcterms:created>
  <dcterms:modified xsi:type="dcterms:W3CDTF">2020-09-18T13:08:03Z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0x01010051F3029A30266443B6C9C94073E368FD</vt:lpwstr>
  </property>
</Properties>
</file>